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6" r:id="rId2"/>
    <p:sldId id="299" r:id="rId3"/>
    <p:sldId id="304" r:id="rId4"/>
    <p:sldId id="335" r:id="rId5"/>
    <p:sldId id="336" r:id="rId6"/>
    <p:sldId id="323" r:id="rId7"/>
    <p:sldId id="325" r:id="rId8"/>
    <p:sldId id="312" r:id="rId9"/>
    <p:sldId id="337" r:id="rId10"/>
    <p:sldId id="346" r:id="rId11"/>
    <p:sldId id="360" r:id="rId12"/>
    <p:sldId id="355" r:id="rId13"/>
    <p:sldId id="361" r:id="rId14"/>
    <p:sldId id="365" r:id="rId15"/>
    <p:sldId id="345" r:id="rId16"/>
    <p:sldId id="343" r:id="rId17"/>
    <p:sldId id="350" r:id="rId18"/>
    <p:sldId id="349" r:id="rId19"/>
    <p:sldId id="348" r:id="rId20"/>
    <p:sldId id="351" r:id="rId21"/>
    <p:sldId id="363" r:id="rId22"/>
    <p:sldId id="319" r:id="rId23"/>
    <p:sldId id="362" r:id="rId24"/>
    <p:sldId id="354" r:id="rId25"/>
    <p:sldId id="359" r:id="rId26"/>
  </p:sldIdLst>
  <p:sldSz cx="9144000" cy="6858000" type="screen4x3"/>
  <p:notesSz cx="6805613" cy="9939338"/>
  <p:defaultTextStyle>
    <a:defPPr>
      <a:defRPr lang="en-AU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ie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FF66"/>
    <a:srgbClr val="FF9999"/>
    <a:srgbClr val="FFCC66"/>
    <a:srgbClr val="33CCCC"/>
    <a:srgbClr val="336600"/>
    <a:srgbClr val="5F5F5F"/>
    <a:srgbClr val="C60C30"/>
    <a:srgbClr val="F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912" autoAdjust="0"/>
    <p:restoredTop sz="98417" autoAdjust="0"/>
  </p:normalViewPr>
  <p:slideViewPr>
    <p:cSldViewPr showGuides="1">
      <p:cViewPr>
        <p:scale>
          <a:sx n="108" d="100"/>
          <a:sy n="108" d="100"/>
        </p:scale>
        <p:origin x="-72" y="24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87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2"/>
    </p:cViewPr>
  </p:sorterViewPr>
  <p:notesViewPr>
    <p:cSldViewPr showGuides="1">
      <p:cViewPr varScale="1">
        <p:scale>
          <a:sx n="71" d="100"/>
          <a:sy n="71" d="100"/>
        </p:scale>
        <p:origin x="-3043" y="-77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3" tIns="45760" rIns="91523" bIns="4576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3" tIns="45760" rIns="91523" bIns="457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1897"/>
            <a:ext cx="2949841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3" tIns="45760" rIns="91523" bIns="4576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1897"/>
            <a:ext cx="2949841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3" tIns="45760" rIns="91523" bIns="457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D30CF-4BEF-44D5-B3FD-049255721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3" tIns="45760" rIns="91523" bIns="4576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3" tIns="45760" rIns="91523" bIns="457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3" y="4721745"/>
            <a:ext cx="4990571" cy="44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3" tIns="45760" rIns="91523" bIns="45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1897"/>
            <a:ext cx="2949841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3" tIns="45760" rIns="91523" bIns="4576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1897"/>
            <a:ext cx="2949841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3" tIns="45760" rIns="91523" bIns="457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C5B49B-AB0B-45AB-B9E7-B06717606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8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smtClean="0"/>
              <a:t>Acknowledge traditional owners of the land we are meeting on.</a:t>
            </a:r>
          </a:p>
          <a:p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0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7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61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97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64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83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52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50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24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5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40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22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44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93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9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0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6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99089" y="4825655"/>
            <a:ext cx="4990571" cy="4472225"/>
          </a:xfrm>
        </p:spPr>
        <p:txBody>
          <a:bodyPr/>
          <a:lstStyle/>
          <a:p>
            <a:pPr lvl="0"/>
            <a:r>
              <a:rPr lang="en-AU" dirty="0" smtClean="0"/>
              <a:t>Underlying theory of change</a:t>
            </a:r>
            <a:endParaRPr lang="en-AU" dirty="0"/>
          </a:p>
          <a:p>
            <a:pPr lvl="0"/>
            <a:r>
              <a:rPr lang="en-AU" dirty="0"/>
              <a:t>applying </a:t>
            </a:r>
            <a:r>
              <a:rPr lang="en-AU" i="1" dirty="0"/>
              <a:t>diffusion theory</a:t>
            </a:r>
            <a:r>
              <a:rPr lang="en-AU" dirty="0"/>
              <a:t> (where an innovation or idea develops in a source area and remains strong there, while also spreading outward to other areas),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6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4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7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5B49B-AB0B-45AB-B9E7-B06717606E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2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Untitle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65300"/>
            <a:ext cx="2514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REOC_GREY_REV_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2667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4038600"/>
            <a:ext cx="7086600" cy="2362200"/>
          </a:xfrm>
        </p:spPr>
        <p:txBody>
          <a:bodyPr anchor="t"/>
          <a:lstStyle>
            <a:lvl1pPr>
              <a:defRPr sz="4000">
                <a:solidFill>
                  <a:srgbClr val="F1E3BB"/>
                </a:solidFill>
              </a:defRPr>
            </a:lvl1pPr>
          </a:lstStyle>
          <a:p>
            <a:r>
              <a:rPr lang="en-US"/>
              <a:t>Main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510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82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4550" y="2057400"/>
            <a:ext cx="169545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57400"/>
            <a:ext cx="493395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490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ntitle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0" y="2668"/>
            <a:ext cx="9652000" cy="74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REOC_RGB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233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95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11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3460750"/>
            <a:ext cx="471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886200"/>
            <a:ext cx="33147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3886200"/>
            <a:ext cx="33147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05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29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220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08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3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1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Untitled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652000" cy="74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HREOC_RGB_PO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2819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0574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Heading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3886200"/>
            <a:ext cx="678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First level bullet point</a:t>
            </a:r>
          </a:p>
          <a:p>
            <a:pPr lvl="1"/>
            <a:r>
              <a:rPr lang="en-AU" smtClean="0"/>
              <a:t>Second level bullet point</a:t>
            </a:r>
          </a:p>
          <a:p>
            <a:pPr lvl="2"/>
            <a:r>
              <a:rPr lang="en-AU" smtClean="0"/>
              <a:t>Third level bullet point</a:t>
            </a:r>
          </a:p>
          <a:p>
            <a:pPr lvl="3"/>
            <a:r>
              <a:rPr lang="en-AU" smtClean="0"/>
              <a:t>Fourth level bullet point</a:t>
            </a:r>
          </a:p>
          <a:p>
            <a:pPr lvl="4"/>
            <a:r>
              <a:rPr lang="en-AU" smtClean="0"/>
              <a:t>Fifth level bullet point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43" r:id="rId3"/>
    <p:sldLayoutId id="214748375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mailto:jennifer.davis@humanrights.gov.au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hyperlink" Target="mailto:MargaretScott@westwoodspice.com.au" TargetMode="External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30488"/>
            <a:ext cx="8135938" cy="1662608"/>
          </a:xfrm>
        </p:spPr>
        <p:txBody>
          <a:bodyPr/>
          <a:lstStyle/>
          <a:p>
            <a:r>
              <a:rPr lang="en-AU" sz="3200" b="1" cap="all" dirty="0">
                <a:solidFill>
                  <a:schemeClr val="bg1"/>
                </a:solidFill>
              </a:rPr>
              <a:t>All on board: Building organisational CAPACITY TO capture the IMPACT of </a:t>
            </a:r>
            <a:r>
              <a:rPr lang="en-AU" sz="3200" b="1" cap="all" dirty="0" smtClean="0">
                <a:solidFill>
                  <a:schemeClr val="bg1"/>
                </a:solidFill>
              </a:rPr>
              <a:t>INFLUENCE</a:t>
            </a:r>
            <a:endParaRPr lang="en-AU" sz="3600" b="1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4437112"/>
            <a:ext cx="8784976" cy="1124967"/>
          </a:xfrm>
        </p:spPr>
        <p:txBody>
          <a:bodyPr/>
          <a:lstStyle/>
          <a:p>
            <a:pPr algn="r">
              <a:buFontTx/>
              <a:buNone/>
            </a:pPr>
            <a:endParaRPr lang="en-AU" sz="2300" dirty="0" smtClean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en-AU" sz="2300" dirty="0" smtClean="0">
                <a:solidFill>
                  <a:schemeClr val="bg1"/>
                </a:solidFill>
              </a:rPr>
              <a:t>Jennifer Davis</a:t>
            </a:r>
            <a:r>
              <a:rPr lang="en-AU" sz="2300" dirty="0">
                <a:solidFill>
                  <a:schemeClr val="bg1"/>
                </a:solidFill>
              </a:rPr>
              <a:t> </a:t>
            </a:r>
            <a:r>
              <a:rPr lang="en-AU" sz="2300" dirty="0" smtClean="0">
                <a:solidFill>
                  <a:schemeClr val="bg1"/>
                </a:solidFill>
              </a:rPr>
              <a:t>&amp; Annie Pettitt</a:t>
            </a:r>
            <a:r>
              <a:rPr lang="en-AU" sz="2300" baseline="0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FontTx/>
              <a:buNone/>
            </a:pPr>
            <a:r>
              <a:rPr lang="en-AU" sz="2300" dirty="0" smtClean="0">
                <a:solidFill>
                  <a:schemeClr val="bg1"/>
                </a:solidFill>
              </a:rPr>
              <a:t>Australian Human Rights Commission</a:t>
            </a:r>
          </a:p>
          <a:p>
            <a:pPr algn="r">
              <a:buFontTx/>
              <a:buNone/>
            </a:pPr>
            <a:r>
              <a:rPr lang="en-AU" sz="2300" dirty="0" err="1" smtClean="0">
                <a:solidFill>
                  <a:schemeClr val="bg1"/>
                </a:solidFill>
              </a:rPr>
              <a:t>Marg</a:t>
            </a:r>
            <a:r>
              <a:rPr lang="en-AU" sz="2300" dirty="0" smtClean="0">
                <a:solidFill>
                  <a:schemeClr val="bg1"/>
                </a:solidFill>
              </a:rPr>
              <a:t> Scott  </a:t>
            </a:r>
            <a:r>
              <a:rPr lang="en-AU" sz="2300" dirty="0" err="1" smtClean="0">
                <a:solidFill>
                  <a:schemeClr val="bg1"/>
                </a:solidFill>
              </a:rPr>
              <a:t>WestWood</a:t>
            </a:r>
            <a:r>
              <a:rPr lang="en-AU" sz="2300" dirty="0" smtClean="0">
                <a:solidFill>
                  <a:schemeClr val="bg1"/>
                </a:solidFill>
              </a:rPr>
              <a:t> </a:t>
            </a:r>
            <a:r>
              <a:rPr lang="en-AU" sz="2300" dirty="0">
                <a:solidFill>
                  <a:schemeClr val="bg1"/>
                </a:solidFill>
              </a:rPr>
              <a:t>Spice</a:t>
            </a:r>
          </a:p>
          <a:p>
            <a:pPr algn="r">
              <a:buFontTx/>
              <a:buNone/>
            </a:pPr>
            <a:r>
              <a:rPr lang="en-AU" dirty="0" smtClean="0"/>
              <a:t> </a:t>
            </a:r>
          </a:p>
          <a:p>
            <a:pPr>
              <a:buFontTx/>
              <a:buNone/>
            </a:pPr>
            <a:endParaRPr lang="en-AU" sz="2000" dirty="0" smtClean="0"/>
          </a:p>
          <a:p>
            <a:pPr>
              <a:buFontTx/>
              <a:buNone/>
            </a:pPr>
            <a:endParaRPr lang="en-AU" sz="1800" dirty="0" smtClean="0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6156176" y="1268760"/>
            <a:ext cx="2895600" cy="50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AU" sz="2000" dirty="0"/>
              <a:t>AES </a:t>
            </a:r>
            <a:r>
              <a:rPr lang="en-AU" sz="2000" dirty="0" smtClean="0"/>
              <a:t>conference</a:t>
            </a:r>
            <a:endParaRPr lang="en-AU" sz="1400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6248400" y="1989138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AU" sz="2000" dirty="0"/>
              <a:t>September </a:t>
            </a:r>
            <a:r>
              <a:rPr lang="en-AU" sz="2000" dirty="0" smtClean="0"/>
              <a:t>2011</a:t>
            </a:r>
            <a:endParaRPr lang="en-AU" sz="2000" dirty="0"/>
          </a:p>
          <a:p>
            <a:pPr algn="l"/>
            <a:endParaRPr lang="en-AU" sz="1400" dirty="0"/>
          </a:p>
        </p:txBody>
      </p:sp>
      <p:pic>
        <p:nvPicPr>
          <p:cNvPr id="7" name="Picture 6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69572"/>
            <a:ext cx="29523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7" y="1628800"/>
            <a:ext cx="7931795" cy="1143000"/>
          </a:xfrm>
        </p:spPr>
        <p:txBody>
          <a:bodyPr/>
          <a:lstStyle/>
          <a:p>
            <a:r>
              <a:rPr lang="en-AU" dirty="0" smtClean="0"/>
              <a:t>Activities to date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9552" y="3140968"/>
            <a:ext cx="4464496" cy="2985195"/>
          </a:xfrm>
        </p:spPr>
        <p:txBody>
          <a:bodyPr/>
          <a:lstStyle/>
          <a:p>
            <a:r>
              <a:rPr lang="en-AU" sz="2000" dirty="0"/>
              <a:t>C</a:t>
            </a:r>
            <a:r>
              <a:rPr lang="en-AU" sz="2000" dirty="0" smtClean="0"/>
              <a:t>hampions </a:t>
            </a:r>
            <a:r>
              <a:rPr lang="en-AU" sz="2000" dirty="0"/>
              <a:t>group</a:t>
            </a:r>
          </a:p>
          <a:p>
            <a:r>
              <a:rPr lang="en-AU" sz="2000" dirty="0"/>
              <a:t>16 team workshops</a:t>
            </a:r>
          </a:p>
          <a:p>
            <a:r>
              <a:rPr lang="en-AU" sz="2000" dirty="0" smtClean="0"/>
              <a:t>SPPT </a:t>
            </a:r>
            <a:r>
              <a:rPr lang="en-AU" sz="2000" dirty="0"/>
              <a:t>lead staff mentoring sessions </a:t>
            </a:r>
          </a:p>
          <a:p>
            <a:r>
              <a:rPr lang="en-AU" sz="2000" dirty="0" smtClean="0"/>
              <a:t>Regular planning &amp; review [AR</a:t>
            </a:r>
            <a:r>
              <a:rPr lang="en-AU" sz="2000" dirty="0"/>
              <a:t>]</a:t>
            </a:r>
          </a:p>
          <a:p>
            <a:r>
              <a:rPr lang="en-AU" sz="2000" dirty="0"/>
              <a:t>2 ‘basics’ training </a:t>
            </a:r>
            <a:r>
              <a:rPr lang="en-AU" sz="2000" dirty="0" smtClean="0"/>
              <a:t>sessions</a:t>
            </a:r>
          </a:p>
          <a:p>
            <a:r>
              <a:rPr lang="en-AU" sz="2000" dirty="0"/>
              <a:t>Assisting teams with tools, design of evaluation </a:t>
            </a:r>
          </a:p>
          <a:p>
            <a:pPr marL="0" indent="0">
              <a:buNone/>
            </a:pPr>
            <a:endParaRPr lang="en-AU" sz="2000" dirty="0"/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068960"/>
            <a:ext cx="3960440" cy="3129211"/>
          </a:xfrm>
        </p:spPr>
        <p:txBody>
          <a:bodyPr/>
          <a:lstStyle/>
          <a:p>
            <a:r>
              <a:rPr lang="en-AU" sz="2000" dirty="0"/>
              <a:t>Baseline &amp; 1 year on </a:t>
            </a:r>
            <a:r>
              <a:rPr lang="en-AU" sz="2000" dirty="0" smtClean="0"/>
              <a:t>staff surveys </a:t>
            </a:r>
            <a:endParaRPr lang="en-AU" sz="2000" dirty="0"/>
          </a:p>
          <a:p>
            <a:r>
              <a:rPr lang="en-AU" sz="2000" dirty="0"/>
              <a:t>New project planning system embedded</a:t>
            </a:r>
          </a:p>
          <a:p>
            <a:r>
              <a:rPr lang="en-AU" sz="2000" dirty="0"/>
              <a:t>Toolbox resource</a:t>
            </a:r>
          </a:p>
          <a:p>
            <a:r>
              <a:rPr lang="en-AU" sz="2000" dirty="0" smtClean="0"/>
              <a:t>New strategic plan with M&amp;E framework</a:t>
            </a:r>
          </a:p>
          <a:p>
            <a:endParaRPr lang="en-AU" sz="2000" dirty="0"/>
          </a:p>
          <a:p>
            <a:endParaRPr lang="en-AU" dirty="0"/>
          </a:p>
        </p:txBody>
      </p:sp>
      <p:pic>
        <p:nvPicPr>
          <p:cNvPr id="8" name="Picture 7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188640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6781800" cy="795536"/>
          </a:xfrm>
        </p:spPr>
        <p:txBody>
          <a:bodyPr/>
          <a:lstStyle/>
          <a:p>
            <a:r>
              <a:rPr lang="en-AU" dirty="0"/>
              <a:t>K</a:t>
            </a:r>
            <a:r>
              <a:rPr lang="en-AU" dirty="0" smtClean="0"/>
              <a:t>ey results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92896"/>
            <a:ext cx="6781800" cy="3672408"/>
          </a:xfrm>
        </p:spPr>
        <p:txBody>
          <a:bodyPr/>
          <a:lstStyle/>
          <a:p>
            <a:r>
              <a:rPr lang="en-AU" dirty="0" smtClean="0"/>
              <a:t>New strategic plan</a:t>
            </a:r>
          </a:p>
          <a:p>
            <a:r>
              <a:rPr lang="en-AU" dirty="0" smtClean="0"/>
              <a:t>Growing staff enthusiasm</a:t>
            </a:r>
          </a:p>
          <a:p>
            <a:r>
              <a:rPr lang="en-AU" dirty="0" smtClean="0"/>
              <a:t>Lead staff development</a:t>
            </a:r>
          </a:p>
          <a:p>
            <a:r>
              <a:rPr lang="en-AU" dirty="0" smtClean="0"/>
              <a:t>Excellent working relationships</a:t>
            </a:r>
          </a:p>
          <a:p>
            <a:r>
              <a:rPr lang="en-AU" dirty="0" smtClean="0"/>
              <a:t>New systems in place</a:t>
            </a:r>
          </a:p>
          <a:p>
            <a:r>
              <a:rPr lang="en-AU" dirty="0" smtClean="0"/>
              <a:t>Funding extended </a:t>
            </a:r>
          </a:p>
          <a:p>
            <a:r>
              <a:rPr lang="en-AU" dirty="0" smtClean="0"/>
              <a:t>NT and SJ reports evaluated - first </a:t>
            </a:r>
            <a:r>
              <a:rPr lang="en-AU" dirty="0"/>
              <a:t>comprehensive evaluation </a:t>
            </a:r>
            <a:r>
              <a:rPr lang="en-AU" dirty="0" smtClean="0"/>
              <a:t>with </a:t>
            </a:r>
            <a:r>
              <a:rPr lang="en-AU" dirty="0"/>
              <a:t>a </a:t>
            </a:r>
            <a:r>
              <a:rPr lang="en-AU" dirty="0" smtClean="0"/>
              <a:t>team</a:t>
            </a:r>
            <a:r>
              <a:rPr lang="en-AU" dirty="0"/>
              <a:t>.</a:t>
            </a:r>
          </a:p>
          <a:p>
            <a:r>
              <a:rPr lang="en-AU" dirty="0" smtClean="0"/>
              <a:t>Positive results in survey 2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88640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6781800" cy="936104"/>
          </a:xfrm>
        </p:spPr>
        <p:txBody>
          <a:bodyPr/>
          <a:lstStyle/>
          <a:p>
            <a:r>
              <a:rPr lang="en-AU" dirty="0" smtClean="0"/>
              <a:t>Challenges &amp; road humps!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478216" cy="4392488"/>
          </a:xfrm>
        </p:spPr>
        <p:txBody>
          <a:bodyPr/>
          <a:lstStyle/>
          <a:p>
            <a:r>
              <a:rPr lang="en-AU" dirty="0" smtClean="0"/>
              <a:t>Major diversion : planning needed before evaluation possible</a:t>
            </a:r>
            <a:endParaRPr lang="en-AU" dirty="0"/>
          </a:p>
          <a:p>
            <a:r>
              <a:rPr lang="en-AU" dirty="0"/>
              <a:t>Expectations for tangible results </a:t>
            </a:r>
            <a:endParaRPr lang="en-AU" dirty="0" smtClean="0"/>
          </a:p>
          <a:p>
            <a:r>
              <a:rPr lang="en-AU" dirty="0" smtClean="0"/>
              <a:t>Best use of critical friend resource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r>
              <a:rPr lang="en-AU" i="1" dirty="0" smtClean="0"/>
              <a:t>Staff barriers:</a:t>
            </a:r>
          </a:p>
          <a:p>
            <a:r>
              <a:rPr lang="en-AU" dirty="0" smtClean="0"/>
              <a:t>Entrenched ways of thinking &amp; working</a:t>
            </a:r>
          </a:p>
          <a:p>
            <a:r>
              <a:rPr lang="en-AU" dirty="0" smtClean="0"/>
              <a:t>Time issues and culture</a:t>
            </a:r>
          </a:p>
          <a:p>
            <a:r>
              <a:rPr lang="en-AU" dirty="0"/>
              <a:t>Theory &amp; planning fatigue</a:t>
            </a:r>
          </a:p>
          <a:p>
            <a:r>
              <a:rPr lang="en-AU" dirty="0" smtClean="0"/>
              <a:t>Team sub-cultures &amp; internal politics</a:t>
            </a:r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/>
              <a:t>Capacity</a:t>
            </a:r>
            <a:r>
              <a:rPr lang="en-AU" dirty="0"/>
              <a:t>, capacity, </a:t>
            </a:r>
            <a:r>
              <a:rPr lang="en-AU" dirty="0" smtClean="0"/>
              <a:t>capacity</a:t>
            </a:r>
          </a:p>
          <a:p>
            <a:endParaRPr lang="en-AU" sz="1200" dirty="0" smtClean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116632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6781800" cy="936104"/>
          </a:xfrm>
        </p:spPr>
        <p:txBody>
          <a:bodyPr/>
          <a:lstStyle/>
          <a:p>
            <a:r>
              <a:rPr lang="en-AU" dirty="0" smtClean="0"/>
              <a:t>Critical friend perspective</a:t>
            </a:r>
            <a:endParaRPr lang="en-AU" dirty="0"/>
          </a:p>
        </p:txBody>
      </p:sp>
      <p:pic>
        <p:nvPicPr>
          <p:cNvPr id="5" name="Picture 4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4100" y="260648"/>
            <a:ext cx="2952328" cy="86409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2996952"/>
            <a:ext cx="6624736" cy="3384376"/>
          </a:xfrm>
        </p:spPr>
        <p:txBody>
          <a:bodyPr/>
          <a:lstStyle/>
          <a:p>
            <a:r>
              <a:rPr lang="en-AU" dirty="0" smtClean="0"/>
              <a:t>Multifaceted role</a:t>
            </a:r>
          </a:p>
          <a:p>
            <a:pPr lvl="1"/>
            <a:r>
              <a:rPr lang="en-AU" dirty="0" smtClean="0"/>
              <a:t>balancing/juggling </a:t>
            </a:r>
          </a:p>
          <a:p>
            <a:pPr lvl="1"/>
            <a:r>
              <a:rPr lang="en-AU" dirty="0" smtClean="0"/>
              <a:t>soothing</a:t>
            </a:r>
          </a:p>
          <a:p>
            <a:pPr lvl="1"/>
            <a:r>
              <a:rPr lang="en-AU" dirty="0" smtClean="0"/>
              <a:t>critique-</a:t>
            </a:r>
            <a:r>
              <a:rPr lang="en-AU" dirty="0" err="1" smtClean="0"/>
              <a:t>ing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advising</a:t>
            </a:r>
          </a:p>
          <a:p>
            <a:pPr lvl="1"/>
            <a:r>
              <a:rPr lang="en-AU" dirty="0" smtClean="0"/>
              <a:t>Advocating</a:t>
            </a:r>
          </a:p>
          <a:p>
            <a:pPr lvl="1"/>
            <a:r>
              <a:rPr lang="en-AU" dirty="0" smtClean="0"/>
              <a:t>encouraging</a:t>
            </a:r>
          </a:p>
          <a:p>
            <a:pPr lvl="1"/>
            <a:r>
              <a:rPr lang="en-AU" dirty="0" smtClean="0"/>
              <a:t>and much more…………………………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397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gie\Desktop\help!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1864540"/>
            <a:ext cx="2237721" cy="2644579"/>
          </a:xfrm>
          <a:prstGeom prst="rect">
            <a:avLst/>
          </a:prstGeom>
          <a:noFill/>
        </p:spPr>
      </p:pic>
      <p:pic>
        <p:nvPicPr>
          <p:cNvPr id="3" name="Picture 2" descr="C:\Users\Margie\Desktop\imagesCAEA30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88840"/>
            <a:ext cx="3024336" cy="2520280"/>
          </a:xfrm>
          <a:prstGeom prst="rect">
            <a:avLst/>
          </a:prstGeom>
          <a:noFill/>
        </p:spPr>
      </p:pic>
      <p:pic>
        <p:nvPicPr>
          <p:cNvPr id="2051" name="Picture 3" descr="C:\Users\Margie\Desktop\thumbs 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81128"/>
            <a:ext cx="2736304" cy="2118836"/>
          </a:xfrm>
          <a:prstGeom prst="rect">
            <a:avLst/>
          </a:prstGeom>
          <a:noFill/>
        </p:spPr>
      </p:pic>
      <p:pic>
        <p:nvPicPr>
          <p:cNvPr id="5" name="Picture 4" descr="WWS logo reverse2.jpg"/>
          <p:cNvPicPr/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246976"/>
            <a:ext cx="2952328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57400"/>
            <a:ext cx="7992888" cy="723528"/>
          </a:xfrm>
        </p:spPr>
        <p:txBody>
          <a:bodyPr/>
          <a:lstStyle/>
          <a:p>
            <a:r>
              <a:rPr lang="en-AU" sz="4000" dirty="0" smtClean="0"/>
              <a:t/>
            </a:r>
            <a:br>
              <a:rPr lang="en-AU" sz="4000" dirty="0" smtClean="0"/>
            </a:br>
            <a:r>
              <a:rPr lang="en-AU" sz="4000" dirty="0" smtClean="0"/>
              <a:t>Evidence of change: Staff </a:t>
            </a:r>
            <a:r>
              <a:rPr lang="en-AU" sz="4000" dirty="0"/>
              <a:t>survey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96952"/>
            <a:ext cx="6781800" cy="3480048"/>
          </a:xfrm>
        </p:spPr>
        <p:txBody>
          <a:bodyPr/>
          <a:lstStyle/>
          <a:p>
            <a:r>
              <a:rPr lang="en-AU" dirty="0"/>
              <a:t>B</a:t>
            </a:r>
            <a:r>
              <a:rPr lang="en-AU" dirty="0" smtClean="0"/>
              <a:t>aseline </a:t>
            </a:r>
            <a:r>
              <a:rPr lang="en-AU" dirty="0"/>
              <a:t>&amp; 1 year on (60</a:t>
            </a:r>
            <a:r>
              <a:rPr lang="en-AU" dirty="0" smtClean="0"/>
              <a:t>%)</a:t>
            </a:r>
            <a:endParaRPr lang="en-AU" dirty="0"/>
          </a:p>
          <a:p>
            <a:r>
              <a:rPr lang="en-AU" dirty="0"/>
              <a:t>Rich qualitative data </a:t>
            </a:r>
            <a:r>
              <a:rPr lang="en-AU" dirty="0" smtClean="0"/>
              <a:t>&amp; quantitative data </a:t>
            </a:r>
            <a:endParaRPr lang="en-AU" dirty="0"/>
          </a:p>
          <a:p>
            <a:r>
              <a:rPr lang="en-AU" dirty="0" smtClean="0"/>
              <a:t>Positive </a:t>
            </a:r>
            <a:r>
              <a:rPr lang="en-AU" dirty="0"/>
              <a:t>shift? </a:t>
            </a:r>
            <a:r>
              <a:rPr lang="en-AU" dirty="0" smtClean="0"/>
              <a:t>Yes [with limitations]</a:t>
            </a:r>
          </a:p>
          <a:p>
            <a:endParaRPr lang="en-AU" dirty="0" smtClean="0"/>
          </a:p>
          <a:p>
            <a:pPr lvl="1"/>
            <a:r>
              <a:rPr lang="en-AU" i="1" dirty="0" smtClean="0"/>
              <a:t>Knowledge? </a:t>
            </a:r>
            <a:r>
              <a:rPr lang="en-AU" dirty="0" smtClean="0"/>
              <a:t>		2010 (10%)    2011 (46%)</a:t>
            </a:r>
          </a:p>
          <a:p>
            <a:pPr lvl="1"/>
            <a:r>
              <a:rPr lang="en-AU" i="1" dirty="0" smtClean="0"/>
              <a:t>Confidence? 		</a:t>
            </a:r>
            <a:r>
              <a:rPr lang="en-AU" dirty="0" smtClean="0"/>
              <a:t>2010 (14%)    2011 (30%)</a:t>
            </a:r>
          </a:p>
          <a:p>
            <a:pPr lvl="1"/>
            <a:r>
              <a:rPr lang="en-AU" i="1" dirty="0" smtClean="0"/>
              <a:t>Strength of Culture? 	</a:t>
            </a:r>
            <a:r>
              <a:rPr lang="en-AU" dirty="0" smtClean="0"/>
              <a:t>2010 (14%)    2011 (25%)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8236" y="188640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132856"/>
            <a:ext cx="7776864" cy="720080"/>
          </a:xfrm>
        </p:spPr>
        <p:txBody>
          <a:bodyPr/>
          <a:lstStyle/>
          <a:p>
            <a:r>
              <a:rPr lang="en-AU" i="1" dirty="0" smtClean="0"/>
              <a:t>Leadership </a:t>
            </a:r>
            <a:r>
              <a:rPr lang="en-AU" i="1" dirty="0"/>
              <a:t>from multiple </a:t>
            </a:r>
            <a:r>
              <a:rPr lang="en-AU" i="1" dirty="0" smtClean="0"/>
              <a:t>elements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140968"/>
            <a:ext cx="7920880" cy="2664296"/>
          </a:xfrm>
        </p:spPr>
        <p:txBody>
          <a:bodyPr/>
          <a:lstStyle/>
          <a:p>
            <a:pPr marL="0" indent="0">
              <a:buNone/>
            </a:pPr>
            <a:endParaRPr lang="en-AU" sz="2000" i="1" dirty="0" smtClean="0"/>
          </a:p>
          <a:p>
            <a:pPr marL="0" indent="0" algn="ctr">
              <a:buNone/>
            </a:pPr>
            <a:r>
              <a:rPr lang="en-AU" sz="2000" i="1" dirty="0" smtClean="0"/>
              <a:t>“Leadership </a:t>
            </a:r>
            <a:r>
              <a:rPr lang="en-AU" sz="2000" i="1" dirty="0"/>
              <a:t>from teams and cross-staff groups, </a:t>
            </a:r>
            <a:endParaRPr lang="en-AU" sz="2000" i="1" dirty="0" smtClean="0"/>
          </a:p>
          <a:p>
            <a:pPr marL="0" indent="0" algn="ctr">
              <a:buNone/>
            </a:pPr>
            <a:r>
              <a:rPr lang="en-AU" sz="2000" i="1" dirty="0" smtClean="0"/>
              <a:t>and </a:t>
            </a:r>
            <a:r>
              <a:rPr lang="en-AU" sz="2000" i="1" dirty="0"/>
              <a:t>leadership from </a:t>
            </a:r>
            <a:r>
              <a:rPr lang="en-AU" sz="2000" i="1" dirty="0" smtClean="0"/>
              <a:t>[ref to SPPT], </a:t>
            </a:r>
            <a:r>
              <a:rPr lang="en-AU" sz="2000" i="1" dirty="0"/>
              <a:t>in </a:t>
            </a:r>
            <a:r>
              <a:rPr lang="en-AU" sz="2000" i="1" dirty="0" smtClean="0"/>
              <a:t>particular”.</a:t>
            </a:r>
          </a:p>
          <a:p>
            <a:pPr marL="0" lvl="0" indent="0">
              <a:buNone/>
            </a:pPr>
            <a:endParaRPr lang="en-AU" sz="2000" i="1" dirty="0" smtClean="0"/>
          </a:p>
          <a:p>
            <a:pPr marL="0" indent="0">
              <a:buNone/>
            </a:pPr>
            <a:endParaRPr lang="en-AU" sz="2000" i="1" dirty="0" smtClean="0"/>
          </a:p>
          <a:p>
            <a:pPr marL="0" lvl="0" indent="0">
              <a:buNone/>
            </a:pPr>
            <a:endParaRPr lang="en-AU" sz="2000" i="1" dirty="0"/>
          </a:p>
          <a:p>
            <a:pPr marL="0" indent="0">
              <a:buNone/>
            </a:pPr>
            <a:endParaRPr lang="en-AU" i="1" dirty="0"/>
          </a:p>
          <a:p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88640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064896" cy="648072"/>
          </a:xfrm>
        </p:spPr>
        <p:txBody>
          <a:bodyPr/>
          <a:lstStyle/>
          <a:p>
            <a:r>
              <a:rPr lang="en-AU" sz="3400" i="1" dirty="0" smtClean="0"/>
              <a:t>Sustained presence of the critical-friend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501008"/>
            <a:ext cx="8029400" cy="2664296"/>
          </a:xfrm>
        </p:spPr>
        <p:txBody>
          <a:bodyPr/>
          <a:lstStyle/>
          <a:p>
            <a:pPr marL="0" indent="0" algn="ctr">
              <a:buNone/>
            </a:pPr>
            <a:r>
              <a:rPr lang="en-AU" sz="1800" i="1" dirty="0" smtClean="0"/>
              <a:t>“I feel the project has been incredibly helpful. </a:t>
            </a:r>
          </a:p>
          <a:p>
            <a:pPr marL="0" indent="0" algn="ctr">
              <a:buNone/>
            </a:pPr>
            <a:r>
              <a:rPr lang="en-AU" sz="1800" i="1" dirty="0" smtClean="0"/>
              <a:t>I would not have been able to design the evaluation plan for my current </a:t>
            </a:r>
          </a:p>
          <a:p>
            <a:pPr marL="0" indent="0" algn="ctr">
              <a:buNone/>
            </a:pPr>
            <a:r>
              <a:rPr lang="en-AU" sz="1800" i="1" dirty="0" smtClean="0"/>
              <a:t>project without the mentorship of  [critical friend]” </a:t>
            </a:r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116632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08912" cy="1152128"/>
          </a:xfrm>
        </p:spPr>
        <p:txBody>
          <a:bodyPr/>
          <a:lstStyle/>
          <a:p>
            <a:pPr lvl="1"/>
            <a:r>
              <a:rPr lang="en-A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A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A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AU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A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Embedding </a:t>
            </a:r>
            <a:r>
              <a:rPr lang="en-A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systems &amp; planning </a:t>
            </a:r>
            <a:r>
              <a:rPr lang="en-A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429000"/>
            <a:ext cx="7290345" cy="1872208"/>
          </a:xfrm>
        </p:spPr>
        <p:txBody>
          <a:bodyPr/>
          <a:lstStyle/>
          <a:p>
            <a:pPr marL="0" indent="0" algn="ctr">
              <a:buNone/>
            </a:pPr>
            <a:endParaRPr lang="en-AU" sz="2000" i="1" dirty="0" smtClean="0"/>
          </a:p>
          <a:p>
            <a:pPr marL="0" indent="0" algn="ctr">
              <a:buNone/>
            </a:pPr>
            <a:r>
              <a:rPr lang="en-AU" sz="2000" i="1" dirty="0" smtClean="0"/>
              <a:t>“Definitely </a:t>
            </a:r>
            <a:r>
              <a:rPr lang="en-AU" sz="2000" i="1" dirty="0"/>
              <a:t>the integration of evaluation into the new systems and planning processes and linking the Strategic Plan to the M+E </a:t>
            </a:r>
            <a:r>
              <a:rPr lang="en-AU" sz="2000" i="1" dirty="0" smtClean="0"/>
              <a:t>framework”. </a:t>
            </a:r>
            <a:endParaRPr lang="en-AU" sz="2000" i="1" dirty="0"/>
          </a:p>
          <a:p>
            <a:pPr marL="0" lvl="0" indent="0" algn="ctr">
              <a:buNone/>
            </a:pPr>
            <a:endParaRPr lang="en-AU" sz="2000" i="1" dirty="0" smtClean="0"/>
          </a:p>
          <a:p>
            <a:pPr marL="0" indent="0">
              <a:buNone/>
            </a:pPr>
            <a:endParaRPr lang="en-AU" sz="2000" i="1" dirty="0" smtClean="0"/>
          </a:p>
          <a:p>
            <a:pPr marL="0" lvl="0" indent="0">
              <a:buNone/>
            </a:pPr>
            <a:endParaRPr lang="en-AU" i="1" dirty="0"/>
          </a:p>
          <a:p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88640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6314256" cy="864096"/>
          </a:xfrm>
        </p:spPr>
        <p:txBody>
          <a:bodyPr/>
          <a:lstStyle/>
          <a:p>
            <a:r>
              <a:rPr lang="en-AU" dirty="0" smtClean="0"/>
              <a:t>Culture change?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52936"/>
            <a:ext cx="7296472" cy="1872208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endParaRPr lang="en-AU" sz="2000" i="1" dirty="0" smtClean="0"/>
          </a:p>
          <a:p>
            <a:pPr marL="0" lvl="0" indent="0">
              <a:spcAft>
                <a:spcPts val="600"/>
              </a:spcAft>
              <a:buNone/>
            </a:pPr>
            <a:endParaRPr lang="en-AU" sz="2000" i="1" dirty="0"/>
          </a:p>
          <a:p>
            <a:pPr marL="0" lvl="0" indent="0" algn="ctr">
              <a:spcAft>
                <a:spcPts val="600"/>
              </a:spcAft>
              <a:buNone/>
            </a:pPr>
            <a:r>
              <a:rPr lang="en-AU" sz="2000" i="1" dirty="0" smtClean="0"/>
              <a:t>“The </a:t>
            </a:r>
            <a:r>
              <a:rPr lang="en-AU" sz="2000" i="1" dirty="0"/>
              <a:t>culture of evaluation in the Commission is taking </a:t>
            </a:r>
            <a:r>
              <a:rPr lang="en-AU" sz="2000" i="1" dirty="0" smtClean="0"/>
              <a:t>root”. </a:t>
            </a:r>
          </a:p>
          <a:p>
            <a:pPr marL="0" lvl="0" indent="0">
              <a:spcAft>
                <a:spcPts val="600"/>
              </a:spcAft>
              <a:buNone/>
            </a:pPr>
            <a:endParaRPr lang="en-AU" sz="2000" i="1" dirty="0"/>
          </a:p>
          <a:p>
            <a:pPr marL="0" lvl="0" indent="0">
              <a:spcAft>
                <a:spcPts val="600"/>
              </a:spcAft>
              <a:buNone/>
            </a:pPr>
            <a:endParaRPr lang="en-AU" sz="2000" i="1" dirty="0" smtClean="0"/>
          </a:p>
          <a:p>
            <a:pPr marL="0" lvl="0" indent="0">
              <a:spcAft>
                <a:spcPts val="600"/>
              </a:spcAft>
              <a:buNone/>
            </a:pPr>
            <a:endParaRPr lang="en-AU" sz="1800" i="1" dirty="0"/>
          </a:p>
          <a:p>
            <a:endParaRPr lang="en-AU" sz="1800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188640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233" y="1230784"/>
            <a:ext cx="8172450" cy="508000"/>
          </a:xfrm>
        </p:spPr>
        <p:txBody>
          <a:bodyPr/>
          <a:lstStyle/>
          <a:p>
            <a:r>
              <a:rPr lang="en-AU" sz="3400" dirty="0" smtClean="0"/>
              <a:t/>
            </a:r>
            <a:br>
              <a:rPr lang="en-AU" sz="3400" dirty="0" smtClean="0"/>
            </a:br>
            <a:r>
              <a:rPr lang="en-AU" sz="3400" dirty="0" smtClean="0"/>
              <a:t>Background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844824"/>
            <a:ext cx="7704856" cy="478425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AU" sz="2000" dirty="0" smtClean="0"/>
              <a:t>What are human rights?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Laws and systems/UN International/national treaties &amp; covenants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Principles and ideals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AU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AU" sz="2000" dirty="0" smtClean="0"/>
              <a:t>What are we?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National Human Rights Institution-Independent statutory 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Public service agency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Approx. 120 staff</a:t>
            </a:r>
          </a:p>
          <a:p>
            <a:pPr>
              <a:lnSpc>
                <a:spcPct val="80000"/>
              </a:lnSpc>
            </a:pPr>
            <a:endParaRPr lang="en-AU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AU" sz="2000" dirty="0" smtClean="0"/>
              <a:t>How we work?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Influencing national </a:t>
            </a:r>
            <a:r>
              <a:rPr lang="en-AU" sz="2000" dirty="0"/>
              <a:t>agendas</a:t>
            </a:r>
          </a:p>
          <a:p>
            <a:pPr>
              <a:lnSpc>
                <a:spcPct val="80000"/>
              </a:lnSpc>
            </a:pPr>
            <a:r>
              <a:rPr lang="en-AU" sz="2000" dirty="0"/>
              <a:t>Building human rights into Australian </a:t>
            </a:r>
            <a:r>
              <a:rPr lang="en-AU" sz="2000" dirty="0" smtClean="0"/>
              <a:t>policy, law &amp; practice</a:t>
            </a:r>
            <a:endParaRPr lang="en-AU" sz="2000" dirty="0"/>
          </a:p>
          <a:p>
            <a:pPr>
              <a:lnSpc>
                <a:spcPct val="80000"/>
              </a:lnSpc>
            </a:pPr>
            <a:r>
              <a:rPr lang="en-AU" sz="2000" dirty="0"/>
              <a:t>Resolving discrimination </a:t>
            </a:r>
            <a:r>
              <a:rPr lang="en-AU" sz="2000" dirty="0" smtClean="0"/>
              <a:t>&amp; human </a:t>
            </a:r>
            <a:r>
              <a:rPr lang="en-AU" sz="2000" dirty="0"/>
              <a:t>rights complaints</a:t>
            </a:r>
          </a:p>
          <a:p>
            <a:pPr>
              <a:lnSpc>
                <a:spcPct val="80000"/>
              </a:lnSpc>
            </a:pPr>
            <a:r>
              <a:rPr lang="en-AU" sz="2000" dirty="0"/>
              <a:t>Monitoring and reporting</a:t>
            </a:r>
          </a:p>
          <a:p>
            <a:pPr>
              <a:lnSpc>
                <a:spcPct val="80000"/>
              </a:lnSpc>
            </a:pPr>
            <a:r>
              <a:rPr lang="en-AU" sz="2000" dirty="0"/>
              <a:t>Engaging </a:t>
            </a:r>
            <a:r>
              <a:rPr lang="en-AU" sz="2000" dirty="0" smtClean="0"/>
              <a:t>internationally</a:t>
            </a:r>
            <a:endParaRPr lang="en-AU" sz="2000" dirty="0"/>
          </a:p>
          <a:p>
            <a:pPr>
              <a:lnSpc>
                <a:spcPct val="80000"/>
              </a:lnSpc>
            </a:pPr>
            <a:endParaRPr lang="en-AU" sz="2000" dirty="0" smtClean="0"/>
          </a:p>
          <a:p>
            <a:pPr>
              <a:lnSpc>
                <a:spcPct val="80000"/>
              </a:lnSpc>
            </a:pPr>
            <a:endParaRPr lang="en-AU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AU" sz="1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AU" sz="1800" dirty="0" smtClean="0"/>
              <a:t>.</a:t>
            </a:r>
          </a:p>
        </p:txBody>
      </p:sp>
      <p:pic>
        <p:nvPicPr>
          <p:cNvPr id="4" name="Picture 3" descr="S:\Commission Processes\WOC Planning\2011-14 Strategic Plan FINAL doc &amp; diagrams\2011-14 Strategic Plan development\Design &amp; printing\Pics\Pics 2\78480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8660"/>
            <a:ext cx="197971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WS logo reverse2.jpg"/>
          <p:cNvPicPr/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188640"/>
            <a:ext cx="29523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6781800" cy="864096"/>
          </a:xfrm>
        </p:spPr>
        <p:txBody>
          <a:bodyPr/>
          <a:lstStyle/>
          <a:p>
            <a:r>
              <a:rPr lang="en-AU" dirty="0" smtClean="0"/>
              <a:t>Capability change?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56992"/>
            <a:ext cx="7344816" cy="2088232"/>
          </a:xfrm>
        </p:spPr>
        <p:txBody>
          <a:bodyPr/>
          <a:lstStyle/>
          <a:p>
            <a:pPr marL="0" indent="0">
              <a:buNone/>
            </a:pPr>
            <a:endParaRPr lang="en-AU" sz="2000" i="1" dirty="0" smtClean="0"/>
          </a:p>
          <a:p>
            <a:pPr marL="0" indent="0" algn="ctr">
              <a:buNone/>
            </a:pPr>
            <a:r>
              <a:rPr lang="en-AU" sz="2000" i="1" dirty="0" smtClean="0"/>
              <a:t>…putting </a:t>
            </a:r>
            <a:r>
              <a:rPr lang="en-AU" sz="2000" i="1" dirty="0"/>
              <a:t>the theory into practice has been an excellent way to further develop and modify my evaluation practices</a:t>
            </a:r>
            <a:r>
              <a:rPr lang="en-AU" sz="2000" i="1" dirty="0" smtClean="0"/>
              <a:t>.</a:t>
            </a:r>
          </a:p>
          <a:p>
            <a:pPr marL="0" indent="0" algn="ctr">
              <a:buNone/>
            </a:pPr>
            <a:endParaRPr lang="en-AU" sz="2000" i="1" dirty="0" smtClean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 smtClean="0"/>
          </a:p>
          <a:p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116632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6781800" cy="864096"/>
          </a:xfrm>
        </p:spPr>
        <p:txBody>
          <a:bodyPr/>
          <a:lstStyle/>
          <a:p>
            <a:r>
              <a:rPr lang="en-AU" dirty="0" smtClean="0"/>
              <a:t>But not all are aboard…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212976"/>
            <a:ext cx="7285856" cy="201622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AU" sz="2000" i="1" dirty="0" smtClean="0"/>
          </a:p>
          <a:p>
            <a:pPr marL="0" lvl="0" indent="0" algn="ctr">
              <a:spcAft>
                <a:spcPts val="600"/>
              </a:spcAft>
              <a:buNone/>
            </a:pPr>
            <a:r>
              <a:rPr lang="en-AU" sz="2000" i="1" dirty="0" smtClean="0"/>
              <a:t>“Extra </a:t>
            </a:r>
            <a:r>
              <a:rPr lang="en-AU" sz="2000" i="1" dirty="0"/>
              <a:t>work, extra </a:t>
            </a:r>
            <a:r>
              <a:rPr lang="en-AU" sz="2000" i="1" dirty="0" smtClean="0"/>
              <a:t>meetings”</a:t>
            </a:r>
            <a:endParaRPr lang="en-AU" sz="2000" i="1" dirty="0"/>
          </a:p>
          <a:p>
            <a:pPr marL="0" lvl="0" indent="0" algn="ctr">
              <a:spcAft>
                <a:spcPts val="600"/>
              </a:spcAft>
              <a:buNone/>
            </a:pPr>
            <a:r>
              <a:rPr lang="en-AU" sz="2000" i="1" dirty="0" smtClean="0"/>
              <a:t>“Sometimes </a:t>
            </a:r>
            <a:r>
              <a:rPr lang="en-AU" sz="2000" i="1" dirty="0"/>
              <a:t>I feel it is a little time consuming when I have substantive work to </a:t>
            </a:r>
            <a:r>
              <a:rPr lang="en-AU" sz="2000" i="1" dirty="0" smtClean="0"/>
              <a:t>do”.</a:t>
            </a:r>
            <a:endParaRPr lang="en-AU" sz="2000" i="1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88640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04" y="1700808"/>
            <a:ext cx="6781800" cy="792088"/>
          </a:xfrm>
        </p:spPr>
        <p:txBody>
          <a:bodyPr/>
          <a:lstStyle/>
          <a:p>
            <a:r>
              <a:rPr lang="en-AU" dirty="0" smtClean="0"/>
              <a:t>It works: takeaways &amp; tactics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352928" cy="3672408"/>
          </a:xfrm>
        </p:spPr>
        <p:txBody>
          <a:bodyPr/>
          <a:lstStyle/>
          <a:p>
            <a:r>
              <a:rPr lang="en-AU" sz="2200" dirty="0" smtClean="0"/>
              <a:t>Leadership essential</a:t>
            </a:r>
          </a:p>
          <a:p>
            <a:r>
              <a:rPr lang="en-AU" sz="2200" dirty="0" smtClean="0"/>
              <a:t>Value </a:t>
            </a:r>
            <a:r>
              <a:rPr lang="en-AU" sz="2200" dirty="0"/>
              <a:t>of critical </a:t>
            </a:r>
            <a:r>
              <a:rPr lang="en-AU" sz="2200" dirty="0" smtClean="0"/>
              <a:t>friend role</a:t>
            </a:r>
          </a:p>
          <a:p>
            <a:r>
              <a:rPr lang="en-AU" sz="2200" dirty="0"/>
              <a:t>Multifaceted approach</a:t>
            </a:r>
          </a:p>
          <a:p>
            <a:r>
              <a:rPr lang="en-AU" sz="2200" dirty="0" smtClean="0"/>
              <a:t>AR </a:t>
            </a:r>
            <a:r>
              <a:rPr lang="en-AU" sz="2200" dirty="0"/>
              <a:t>model </a:t>
            </a:r>
            <a:r>
              <a:rPr lang="en-AU" sz="2200" dirty="0" smtClean="0"/>
              <a:t>appropriate : flexibility </a:t>
            </a:r>
            <a:r>
              <a:rPr lang="en-AU" sz="2200" dirty="0"/>
              <a:t>is </a:t>
            </a:r>
            <a:r>
              <a:rPr lang="en-AU" sz="2200" dirty="0" smtClean="0"/>
              <a:t>vital, recognising mistakes</a:t>
            </a:r>
          </a:p>
          <a:p>
            <a:r>
              <a:rPr lang="en-AU" sz="2200" dirty="0" smtClean="0"/>
              <a:t>Importance </a:t>
            </a:r>
            <a:r>
              <a:rPr lang="en-AU" sz="2200" dirty="0"/>
              <a:t>of solid foundations: planning </a:t>
            </a:r>
            <a:r>
              <a:rPr lang="en-AU" sz="2200" dirty="0" smtClean="0"/>
              <a:t>&amp; </a:t>
            </a:r>
            <a:r>
              <a:rPr lang="en-AU" sz="2200" dirty="0"/>
              <a:t>project </a:t>
            </a:r>
            <a:r>
              <a:rPr lang="en-AU" sz="2200" dirty="0" smtClean="0"/>
              <a:t>design, </a:t>
            </a:r>
            <a:endParaRPr lang="en-AU" sz="2200" dirty="0"/>
          </a:p>
          <a:p>
            <a:r>
              <a:rPr lang="en-AU" sz="2200" dirty="0" smtClean="0"/>
              <a:t>Walking the talk! Modelling M&amp;E within the initiative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116632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……takeaways </a:t>
            </a:r>
            <a:r>
              <a:rPr lang="en-AU" dirty="0"/>
              <a:t>&amp; tactics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Enthusiastic internal change agents</a:t>
            </a:r>
          </a:p>
          <a:p>
            <a:r>
              <a:rPr lang="en-AU" dirty="0"/>
              <a:t>Capacity &amp; budget  is </a:t>
            </a:r>
            <a:r>
              <a:rPr lang="en-AU" dirty="0" smtClean="0"/>
              <a:t>manageable</a:t>
            </a:r>
          </a:p>
          <a:p>
            <a:r>
              <a:rPr lang="en-AU" dirty="0"/>
              <a:t>Sustained activity - 2 year </a:t>
            </a:r>
            <a:r>
              <a:rPr lang="en-AU" dirty="0" smtClean="0"/>
              <a:t>process</a:t>
            </a:r>
          </a:p>
          <a:p>
            <a:r>
              <a:rPr lang="en-AU" dirty="0" smtClean="0"/>
              <a:t>Keeping </a:t>
            </a:r>
            <a:r>
              <a:rPr lang="en-AU" dirty="0"/>
              <a:t>M&amp;E on everyone’s  agenda</a:t>
            </a:r>
          </a:p>
          <a:p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88640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6781800" cy="864096"/>
          </a:xfrm>
        </p:spPr>
        <p:txBody>
          <a:bodyPr/>
          <a:lstStyle/>
          <a:p>
            <a:r>
              <a:rPr lang="en-AU" dirty="0" smtClean="0"/>
              <a:t>Where to next?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7416824" cy="3816424"/>
          </a:xfrm>
        </p:spPr>
        <p:txBody>
          <a:bodyPr/>
          <a:lstStyle/>
          <a:p>
            <a:r>
              <a:rPr lang="en-AU" dirty="0" smtClean="0"/>
              <a:t>1 more year – maintain momentum</a:t>
            </a:r>
          </a:p>
          <a:p>
            <a:r>
              <a:rPr lang="en-AU" dirty="0" smtClean="0"/>
              <a:t>Organisational M&amp;E framework &amp; alignment with projects</a:t>
            </a:r>
          </a:p>
          <a:p>
            <a:r>
              <a:rPr lang="en-AU" dirty="0" smtClean="0"/>
              <a:t>More ‘partnerships’ with teams to evaluate their projects &amp; where all learn by experience.</a:t>
            </a:r>
          </a:p>
          <a:p>
            <a:r>
              <a:rPr lang="en-AU" dirty="0" smtClean="0"/>
              <a:t>Meeting expectations – team evaluations</a:t>
            </a:r>
          </a:p>
          <a:p>
            <a:r>
              <a:rPr lang="en-AU" dirty="0" smtClean="0"/>
              <a:t>Getting past “tipping point” </a:t>
            </a:r>
          </a:p>
          <a:p>
            <a:r>
              <a:rPr lang="en-AU" dirty="0" smtClean="0"/>
              <a:t>Gathering substantive evidence of impact </a:t>
            </a:r>
          </a:p>
          <a:p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88640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132426" cy="864096"/>
          </a:xfrm>
        </p:spPr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7992888" cy="2590800"/>
          </a:xfrm>
        </p:spPr>
        <p:txBody>
          <a:bodyPr/>
          <a:lstStyle/>
          <a:p>
            <a:pPr marL="0" indent="0">
              <a:buNone/>
            </a:pPr>
            <a:r>
              <a:rPr lang="en-AU" i="1" dirty="0" smtClean="0"/>
              <a:t>Acknowledgments:</a:t>
            </a:r>
          </a:p>
          <a:p>
            <a:pPr marL="0" indent="0">
              <a:buNone/>
            </a:pPr>
            <a:r>
              <a:rPr lang="en-AU" dirty="0"/>
              <a:t>Darren Dick - Director Strategic Policy &amp; Programs</a:t>
            </a:r>
          </a:p>
          <a:p>
            <a:pPr marL="0" indent="0">
              <a:buNone/>
            </a:pPr>
            <a:r>
              <a:rPr lang="en-AU" dirty="0" smtClean="0"/>
              <a:t>Jessica Bell – Project team</a:t>
            </a:r>
          </a:p>
          <a:p>
            <a:pPr marL="0" indent="0">
              <a:buNone/>
            </a:pPr>
            <a:r>
              <a:rPr lang="en-AU" i="1" dirty="0" smtClean="0"/>
              <a:t>More information: </a:t>
            </a:r>
            <a:r>
              <a:rPr lang="en-AU" i="1" dirty="0" smtClean="0">
                <a:hlinkClick r:id="rId3"/>
              </a:rPr>
              <a:t>jennifer.davis@humanrights.gov.au</a:t>
            </a:r>
            <a:endParaRPr lang="en-AU" i="1" dirty="0" smtClean="0"/>
          </a:p>
          <a:p>
            <a:pPr marL="0" indent="0">
              <a:buNone/>
            </a:pPr>
            <a:r>
              <a:rPr lang="en-AU" i="1" dirty="0"/>
              <a:t>	</a:t>
            </a:r>
            <a:r>
              <a:rPr lang="en-AU" i="1" dirty="0" smtClean="0"/>
              <a:t>	       </a:t>
            </a:r>
            <a:r>
              <a:rPr lang="en-AU" i="1" dirty="0" smtClean="0">
                <a:hlinkClick r:id="rId4"/>
              </a:rPr>
              <a:t>MargaretScott@westwoodspice.com.au</a:t>
            </a:r>
            <a:endParaRPr lang="en-AU" i="1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2712" y="188640"/>
            <a:ext cx="2952328" cy="864096"/>
          </a:xfrm>
          <a:prstGeom prst="rect">
            <a:avLst/>
          </a:prstGeom>
        </p:spPr>
      </p:pic>
      <p:pic>
        <p:nvPicPr>
          <p:cNvPr id="5" name="Picture 4" descr="S:\Commission Processes\WOC Planning\2011-14 Strategic Plan FINAL doc &amp; diagrams\2011-14 Strategic Plan development\Design &amp; printing\Pics\Pics 2\Fotosearch_dl_k56_009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95" y="5154036"/>
            <a:ext cx="1254799" cy="135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:\Commission Processes\WOC Planning\2011-14 Strategic Plan FINAL doc &amp; diagrams\2011-14 Strategic Plan development\Design &amp; printing\Pics\Pics 2\116709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61" y="5269233"/>
            <a:ext cx="1828800" cy="12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S:\Commission Processes\WOC Planning\2011-14 Strategic Plan FINAL doc &amp; diagrams\2011-14 Strategic Plan development\Design &amp; printing\Pics\iStock_000002090996XSma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64154"/>
            <a:ext cx="1058356" cy="157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S:\Commission Processes\WOC Planning\2011-14 Strategic Plan FINAL doc &amp; diagrams\2011-14 Strategic Plan development\Design &amp; printing\Pics\Pics 2\by Renate Hottmann -Schaef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95" y="5432768"/>
            <a:ext cx="1368172" cy="109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8872" y="1340768"/>
            <a:ext cx="8280920" cy="5013176"/>
          </a:xfrm>
        </p:spPr>
        <p:txBody>
          <a:bodyPr/>
          <a:lstStyle/>
          <a:p>
            <a:pPr marL="0" lvl="0" indent="0">
              <a:buNone/>
            </a:pPr>
            <a:r>
              <a:rPr lang="en-AU" dirty="0" smtClean="0"/>
              <a:t>Aim: ↑ </a:t>
            </a:r>
            <a:r>
              <a:rPr lang="en-AU" dirty="0"/>
              <a:t>Ability to </a:t>
            </a:r>
            <a:r>
              <a:rPr lang="en-AU" dirty="0" smtClean="0"/>
              <a:t>articulate </a:t>
            </a:r>
            <a:r>
              <a:rPr lang="en-AU" dirty="0"/>
              <a:t>our contribution to </a:t>
            </a:r>
            <a:endParaRPr lang="en-AU" dirty="0" smtClean="0"/>
          </a:p>
          <a:p>
            <a:pPr marL="0" lvl="0" indent="0">
              <a:buNone/>
            </a:pPr>
            <a:r>
              <a:rPr lang="en-AU" dirty="0"/>
              <a:t> </a:t>
            </a:r>
            <a:r>
              <a:rPr lang="en-AU" dirty="0" smtClean="0"/>
              <a:t>  improved human rights</a:t>
            </a:r>
          </a:p>
          <a:p>
            <a:pPr marL="0" lvl="0" indent="0">
              <a:buNone/>
            </a:pPr>
            <a:endParaRPr lang="en-AU" dirty="0" smtClean="0"/>
          </a:p>
          <a:p>
            <a:pPr marL="0" lvl="0" indent="0">
              <a:buNone/>
            </a:pPr>
            <a:r>
              <a:rPr lang="en-AU" dirty="0" smtClean="0"/>
              <a:t>Objectives:</a:t>
            </a:r>
          </a:p>
          <a:p>
            <a:r>
              <a:rPr lang="en-AU" dirty="0" smtClean="0"/>
              <a:t>Positive M&amp;E culture change </a:t>
            </a:r>
          </a:p>
          <a:p>
            <a:r>
              <a:rPr lang="en-AU" dirty="0" smtClean="0"/>
              <a:t>↑ </a:t>
            </a:r>
            <a:r>
              <a:rPr lang="en-AU" dirty="0"/>
              <a:t>systems &amp; processes </a:t>
            </a:r>
            <a:r>
              <a:rPr lang="en-AU" dirty="0" smtClean="0"/>
              <a:t>enabling M&amp;E </a:t>
            </a:r>
            <a:endParaRPr lang="en-AU" dirty="0"/>
          </a:p>
          <a:p>
            <a:pPr lvl="0"/>
            <a:r>
              <a:rPr lang="en-AU" dirty="0" smtClean="0"/>
              <a:t>↑ knowledge</a:t>
            </a:r>
            <a:r>
              <a:rPr lang="en-AU" dirty="0"/>
              <a:t> </a:t>
            </a:r>
            <a:r>
              <a:rPr lang="en-AU" dirty="0" smtClean="0"/>
              <a:t>&amp; skills of staff </a:t>
            </a:r>
          </a:p>
          <a:p>
            <a:pPr lvl="0"/>
            <a:r>
              <a:rPr lang="en-AU" dirty="0" smtClean="0"/>
              <a:t>↑confidence </a:t>
            </a:r>
            <a:r>
              <a:rPr lang="en-AU" dirty="0"/>
              <a:t>of </a:t>
            </a:r>
            <a:r>
              <a:rPr lang="en-AU" dirty="0" smtClean="0"/>
              <a:t>staff </a:t>
            </a:r>
            <a:r>
              <a:rPr lang="en-AU" dirty="0"/>
              <a:t>to </a:t>
            </a:r>
            <a:r>
              <a:rPr lang="en-AU" dirty="0" smtClean="0"/>
              <a:t>implement M&amp;E.</a:t>
            </a:r>
          </a:p>
          <a:p>
            <a:pPr lvl="0"/>
            <a:r>
              <a:rPr lang="en-AU" dirty="0" smtClean="0"/>
              <a:t>↑ implementation </a:t>
            </a:r>
            <a:r>
              <a:rPr lang="en-AU" dirty="0"/>
              <a:t>of </a:t>
            </a:r>
            <a:r>
              <a:rPr lang="en-AU" dirty="0" smtClean="0"/>
              <a:t>M&amp;E </a:t>
            </a:r>
          </a:p>
          <a:p>
            <a:pPr lvl="0"/>
            <a:r>
              <a:rPr lang="en-AU" dirty="0" smtClean="0"/>
              <a:t>↑ ability to demonstrate impact towards strategic goals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2" descr="S:\Commission Processes\WOC Planning\2011-14 Strategic Plan FINAL doc &amp; diagrams\2011-14 Strategic Plan development\Design &amp; printing\Pics\Pics 2\100940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75" y="1705481"/>
            <a:ext cx="1820137" cy="12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:\Commission Processes\WOC Planning\2011-14 Strategic Plan FINAL doc &amp; diagrams\2011-14 Strategic Plan development\Design &amp; printing\Pics\Pics 2\1064965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56" y="2899445"/>
            <a:ext cx="1475656" cy="9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WS logo reverse2.jpg"/>
          <p:cNvPicPr/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20296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6781800" cy="1143000"/>
          </a:xfrm>
        </p:spPr>
        <p:txBody>
          <a:bodyPr/>
          <a:lstStyle/>
          <a:p>
            <a:r>
              <a:rPr lang="en-AU" dirty="0" smtClean="0"/>
              <a:t>Context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36912"/>
            <a:ext cx="8496944" cy="3312368"/>
          </a:xfrm>
        </p:spPr>
        <p:txBody>
          <a:bodyPr/>
          <a:lstStyle/>
          <a:p>
            <a:r>
              <a:rPr lang="en-AU" dirty="0" smtClean="0"/>
              <a:t>Contemporary </a:t>
            </a:r>
            <a:r>
              <a:rPr lang="en-AU" dirty="0"/>
              <a:t>public sector </a:t>
            </a:r>
            <a:r>
              <a:rPr lang="en-AU" dirty="0" smtClean="0"/>
              <a:t>accountability</a:t>
            </a:r>
          </a:p>
          <a:p>
            <a:r>
              <a:rPr lang="en-AU" dirty="0"/>
              <a:t>I</a:t>
            </a:r>
            <a:r>
              <a:rPr lang="en-AU" dirty="0" smtClean="0"/>
              <a:t>nternational </a:t>
            </a:r>
            <a:r>
              <a:rPr lang="en-AU" dirty="0"/>
              <a:t>human rights </a:t>
            </a:r>
            <a:r>
              <a:rPr lang="en-AU" dirty="0" smtClean="0"/>
              <a:t>systems &amp; guidelines</a:t>
            </a:r>
          </a:p>
          <a:p>
            <a:r>
              <a:rPr lang="en-AU" dirty="0" smtClean="0"/>
              <a:t>2008 – Commission’s 21st year event identified evaluation issues.</a:t>
            </a:r>
          </a:p>
          <a:p>
            <a:r>
              <a:rPr lang="en-AU" dirty="0" smtClean="0"/>
              <a:t>2009 – restructure → centralised SPPT team with change mandate.</a:t>
            </a:r>
          </a:p>
          <a:p>
            <a:r>
              <a:rPr lang="en-AU" dirty="0" smtClean="0"/>
              <a:t>2010 - </a:t>
            </a:r>
            <a:r>
              <a:rPr lang="en-AU" dirty="0"/>
              <a:t>8</a:t>
            </a:r>
            <a:r>
              <a:rPr lang="en-AU" dirty="0" smtClean="0"/>
              <a:t> policy teams under 1 </a:t>
            </a:r>
            <a:r>
              <a:rPr lang="en-AU" dirty="0"/>
              <a:t>s</a:t>
            </a:r>
            <a:r>
              <a:rPr lang="en-AU" dirty="0" smtClean="0"/>
              <a:t>enior Director</a:t>
            </a:r>
          </a:p>
          <a:p>
            <a:r>
              <a:rPr lang="en-AU" dirty="0" smtClean="0"/>
              <a:t>Baseline staff survey results</a:t>
            </a:r>
            <a:endParaRPr lang="en-AU" dirty="0"/>
          </a:p>
        </p:txBody>
      </p:sp>
      <p:pic>
        <p:nvPicPr>
          <p:cNvPr id="2050" name="Picture 2" descr="S:\Commission Processes\WOC Planning\2011-14 Strategic Plan FINAL doc &amp; diagrams\2011-14 Strategic Plan development\Design &amp; printing\Pics\Pics 2\corbis1-00133085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29" y="4964877"/>
            <a:ext cx="1090557" cy="16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Commission Processes\WOC Planning\2011-14 Strategic Plan FINAL doc &amp; diagrams\2011-14 Strategic Plan development\Design &amp; printing\Pics\Christmas Island May June 2010 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35312"/>
            <a:ext cx="1451653" cy="10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WS logo reverse2.jpg"/>
          <p:cNvPicPr/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311370"/>
            <a:ext cx="2664296" cy="7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781800" cy="1143000"/>
          </a:xfrm>
        </p:spPr>
        <p:txBody>
          <a:bodyPr/>
          <a:lstStyle/>
          <a:p>
            <a:r>
              <a:rPr lang="en-AU" dirty="0" smtClean="0"/>
              <a:t>Our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80928"/>
            <a:ext cx="6530280" cy="3696072"/>
          </a:xfrm>
        </p:spPr>
        <p:txBody>
          <a:bodyPr/>
          <a:lstStyle/>
          <a:p>
            <a:r>
              <a:rPr lang="en-AU" dirty="0"/>
              <a:t>Three </a:t>
            </a:r>
            <a:r>
              <a:rPr lang="en-AU" dirty="0" smtClean="0"/>
              <a:t>strategic areas </a:t>
            </a:r>
            <a:r>
              <a:rPr lang="en-AU" dirty="0"/>
              <a:t>of </a:t>
            </a:r>
            <a:r>
              <a:rPr lang="en-AU" dirty="0" smtClean="0"/>
              <a:t>positive change: capability</a:t>
            </a:r>
            <a:r>
              <a:rPr lang="en-AU" dirty="0"/>
              <a:t>, </a:t>
            </a:r>
            <a:r>
              <a:rPr lang="en-AU" dirty="0" smtClean="0"/>
              <a:t>systems, culture.</a:t>
            </a:r>
          </a:p>
          <a:p>
            <a:r>
              <a:rPr lang="en-AU" dirty="0" smtClean="0"/>
              <a:t>Action research model with 3 key elements</a:t>
            </a:r>
          </a:p>
          <a:p>
            <a:pPr lvl="1"/>
            <a:r>
              <a:rPr lang="en-AU" dirty="0"/>
              <a:t>leadership from multiple levels </a:t>
            </a:r>
          </a:p>
          <a:p>
            <a:pPr lvl="1"/>
            <a:r>
              <a:rPr lang="en-AU" dirty="0" smtClean="0"/>
              <a:t>sustained </a:t>
            </a:r>
            <a:r>
              <a:rPr lang="en-AU" dirty="0"/>
              <a:t>presence of the critical-friend</a:t>
            </a:r>
          </a:p>
          <a:p>
            <a:pPr lvl="1"/>
            <a:r>
              <a:rPr lang="en-AU" dirty="0" smtClean="0"/>
              <a:t>embedding of systems &amp; </a:t>
            </a:r>
            <a:r>
              <a:rPr lang="en-AU" dirty="0"/>
              <a:t>planning </a:t>
            </a:r>
            <a:r>
              <a:rPr lang="en-AU" dirty="0" smtClean="0"/>
              <a:t>processes</a:t>
            </a:r>
          </a:p>
          <a:p>
            <a:pPr marL="342900" lvl="1" indent="-342900">
              <a:buChar char="•"/>
            </a:pPr>
            <a:r>
              <a:rPr lang="en-AU" sz="2400" dirty="0" smtClean="0">
                <a:cs typeface="+mn-cs"/>
              </a:rPr>
              <a:t>Extended time frame</a:t>
            </a:r>
          </a:p>
          <a:p>
            <a:pPr marL="342900" lvl="1" indent="-342900">
              <a:buChar char="•"/>
            </a:pPr>
            <a:r>
              <a:rPr lang="en-AU" sz="2400" dirty="0" smtClean="0">
                <a:cs typeface="+mn-cs"/>
              </a:rPr>
              <a:t>Modelling - walking the talk</a:t>
            </a:r>
          </a:p>
          <a:p>
            <a:pPr marL="0" lvl="1" indent="0">
              <a:buNone/>
            </a:pPr>
            <a:endParaRPr lang="en-AU" sz="2400" dirty="0" smtClean="0">
              <a:cs typeface="+mn-cs"/>
            </a:endParaRPr>
          </a:p>
          <a:p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60648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6781800" cy="792088"/>
          </a:xfrm>
        </p:spPr>
        <p:txBody>
          <a:bodyPr/>
          <a:lstStyle/>
          <a:p>
            <a:r>
              <a:rPr lang="en-AU" sz="3600" dirty="0" smtClean="0">
                <a:solidFill>
                  <a:schemeClr val="tx1"/>
                </a:solidFill>
              </a:rPr>
              <a:t>Change theories &amp; approaches</a:t>
            </a:r>
            <a:endParaRPr lang="en-AU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52936"/>
            <a:ext cx="7056784" cy="3384376"/>
          </a:xfrm>
        </p:spPr>
        <p:txBody>
          <a:bodyPr/>
          <a:lstStyle/>
          <a:p>
            <a:pPr lvl="0"/>
            <a:r>
              <a:rPr lang="en-AU" dirty="0"/>
              <a:t>D</a:t>
            </a:r>
            <a:r>
              <a:rPr lang="en-AU" dirty="0" smtClean="0"/>
              <a:t>iffusion of innovation  </a:t>
            </a:r>
          </a:p>
          <a:p>
            <a:pPr lvl="0"/>
            <a:r>
              <a:rPr lang="en-AU" dirty="0" smtClean="0"/>
              <a:t>Stages </a:t>
            </a:r>
            <a:r>
              <a:rPr lang="en-AU" dirty="0"/>
              <a:t>of change </a:t>
            </a:r>
            <a:r>
              <a:rPr lang="en-AU" dirty="0" smtClean="0"/>
              <a:t>: trans-theoretical framework</a:t>
            </a:r>
          </a:p>
          <a:p>
            <a:pPr marL="0" lvl="0" indent="0">
              <a:buNone/>
            </a:pPr>
            <a:r>
              <a:rPr lang="en-AU" i="1" dirty="0"/>
              <a:t>A</a:t>
            </a:r>
            <a:r>
              <a:rPr lang="en-AU" i="1" dirty="0" smtClean="0"/>
              <a:t>nd</a:t>
            </a:r>
          </a:p>
          <a:p>
            <a:pPr lvl="0"/>
            <a:r>
              <a:rPr lang="en-AU" dirty="0" smtClean="0"/>
              <a:t>Multi-disciplinary Evaluation Capacity Building </a:t>
            </a:r>
          </a:p>
          <a:p>
            <a:pPr lvl="0"/>
            <a:r>
              <a:rPr lang="en-AU" dirty="0" smtClean="0"/>
              <a:t>Participatory</a:t>
            </a:r>
            <a:r>
              <a:rPr lang="en-AU" dirty="0"/>
              <a:t>, </a:t>
            </a:r>
            <a:r>
              <a:rPr lang="en-AU" dirty="0" smtClean="0"/>
              <a:t>experiential, immersion learning.</a:t>
            </a:r>
          </a:p>
          <a:p>
            <a:pPr marL="0" indent="0" algn="r">
              <a:buNone/>
            </a:pPr>
            <a:endParaRPr lang="en-AU" sz="1100" i="1" dirty="0" smtClean="0"/>
          </a:p>
          <a:p>
            <a:pPr marL="0" indent="0" algn="r">
              <a:buNone/>
            </a:pPr>
            <a:endParaRPr lang="en-AU" sz="1000" i="1" dirty="0" smtClean="0"/>
          </a:p>
          <a:p>
            <a:pPr marL="0" indent="0" algn="r">
              <a:buNone/>
            </a:pPr>
            <a:endParaRPr lang="en-AU" sz="1000" i="1" dirty="0"/>
          </a:p>
          <a:p>
            <a:pPr marL="0" indent="0" algn="r">
              <a:buNone/>
            </a:pPr>
            <a:endParaRPr lang="en-AU" sz="1000" i="1" dirty="0" smtClean="0"/>
          </a:p>
          <a:p>
            <a:pPr marL="0" indent="0" algn="r">
              <a:buNone/>
            </a:pPr>
            <a:r>
              <a:rPr lang="en-AU" sz="1000" i="1" dirty="0" err="1" smtClean="0"/>
              <a:t>Funnell</a:t>
            </a:r>
            <a:r>
              <a:rPr lang="en-AU" sz="1000" i="1" dirty="0" smtClean="0"/>
              <a:t> </a:t>
            </a:r>
            <a:r>
              <a:rPr lang="en-AU" sz="1000" i="1" dirty="0"/>
              <a:t>&amp; Rogers 2011</a:t>
            </a:r>
            <a:r>
              <a:rPr lang="en-AU" sz="1000" i="1" dirty="0" smtClean="0"/>
              <a:t>, Garcia-</a:t>
            </a:r>
            <a:r>
              <a:rPr lang="en-AU" sz="1000" i="1" dirty="0" err="1" smtClean="0"/>
              <a:t>Iriarte</a:t>
            </a:r>
            <a:r>
              <a:rPr lang="en-AU" sz="1000" i="1" dirty="0" smtClean="0"/>
              <a:t> et al 2011, Suarez-Herrera 2009, </a:t>
            </a:r>
            <a:r>
              <a:rPr lang="en-AU" sz="1000" i="1" dirty="0" err="1" smtClean="0"/>
              <a:t>Preskill</a:t>
            </a:r>
            <a:r>
              <a:rPr lang="en-AU" sz="1000" i="1" dirty="0" smtClean="0"/>
              <a:t> &amp; Boyle 2008, Green </a:t>
            </a:r>
            <a:r>
              <a:rPr lang="en-AU" sz="1000" i="1" dirty="0"/>
              <a:t>at al 2008, </a:t>
            </a:r>
            <a:r>
              <a:rPr lang="en-AU" sz="1000" i="1" dirty="0" err="1" smtClean="0"/>
              <a:t>Beere</a:t>
            </a:r>
            <a:r>
              <a:rPr lang="en-AU" sz="1000" i="1" dirty="0"/>
              <a:t> </a:t>
            </a:r>
            <a:r>
              <a:rPr lang="en-AU" sz="1000" i="1" dirty="0" smtClean="0"/>
              <a:t>2005, McDonald </a:t>
            </a:r>
            <a:r>
              <a:rPr lang="en-AU" sz="1000" i="1" dirty="0"/>
              <a:t>et al </a:t>
            </a:r>
            <a:r>
              <a:rPr lang="en-AU" sz="1000" i="1" dirty="0" smtClean="0"/>
              <a:t>2003, </a:t>
            </a:r>
            <a:r>
              <a:rPr lang="en-AU" sz="1000" i="1" dirty="0" err="1" smtClean="0"/>
              <a:t>Prochaska</a:t>
            </a:r>
            <a:r>
              <a:rPr lang="en-AU" sz="1000" i="1" dirty="0" smtClean="0"/>
              <a:t> &amp; </a:t>
            </a:r>
            <a:r>
              <a:rPr lang="en-AU" sz="1000" i="1" dirty="0" err="1" smtClean="0"/>
              <a:t>DiClemente</a:t>
            </a:r>
            <a:r>
              <a:rPr lang="en-AU" sz="1000" i="1" dirty="0" smtClean="0"/>
              <a:t>  1983  </a:t>
            </a:r>
            <a:endParaRPr lang="en-AU" sz="1000" i="1" dirty="0"/>
          </a:p>
          <a:p>
            <a:pPr algn="r"/>
            <a:endParaRPr lang="en-AU" sz="1100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88640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9552" y="1556792"/>
            <a:ext cx="3348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AU" sz="3600" b="1" dirty="0"/>
              <a:t>Logic </a:t>
            </a:r>
            <a:r>
              <a:rPr lang="en-AU" sz="3600" b="1" dirty="0" smtClean="0"/>
              <a:t>model</a:t>
            </a:r>
            <a:endParaRPr lang="en-AU" sz="3600" b="1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7687" y="3962978"/>
            <a:ext cx="1039937" cy="22725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AU" sz="1400" dirty="0" smtClean="0"/>
              <a:t>Budget</a:t>
            </a:r>
          </a:p>
          <a:p>
            <a:pPr algn="l"/>
            <a:r>
              <a:rPr lang="en-AU" sz="1400" dirty="0" smtClean="0"/>
              <a:t>Project staff</a:t>
            </a:r>
          </a:p>
          <a:p>
            <a:pPr algn="l"/>
            <a:r>
              <a:rPr lang="en-AU" sz="1400" dirty="0" smtClean="0"/>
              <a:t>Senior staff </a:t>
            </a:r>
          </a:p>
          <a:p>
            <a:pPr algn="l"/>
            <a:r>
              <a:rPr lang="en-AU" sz="1400" dirty="0" smtClean="0"/>
              <a:t>support </a:t>
            </a:r>
          </a:p>
          <a:p>
            <a:pPr algn="l"/>
            <a:r>
              <a:rPr lang="en-AU" sz="1400" dirty="0" smtClean="0"/>
              <a:t>Evaluation </a:t>
            </a:r>
          </a:p>
          <a:p>
            <a:pPr algn="l"/>
            <a:r>
              <a:rPr lang="en-AU" sz="1400" dirty="0" smtClean="0"/>
              <a:t>Critical             </a:t>
            </a:r>
          </a:p>
          <a:p>
            <a:pPr algn="l"/>
            <a:r>
              <a:rPr lang="en-AU" sz="1400" dirty="0" smtClean="0"/>
              <a:t>Friend </a:t>
            </a:r>
            <a:r>
              <a:rPr lang="en-AU" sz="1400" dirty="0"/>
              <a:t>(CF)</a:t>
            </a:r>
          </a:p>
          <a:p>
            <a:pPr algn="l"/>
            <a:r>
              <a:rPr lang="en-AU" sz="1400" dirty="0"/>
              <a:t>Champions </a:t>
            </a:r>
            <a:endParaRPr lang="en-AU" sz="1400" dirty="0" smtClean="0"/>
          </a:p>
          <a:p>
            <a:pPr algn="l"/>
            <a:r>
              <a:rPr lang="en-AU" sz="1400" dirty="0" smtClean="0"/>
              <a:t>group  </a:t>
            </a:r>
            <a:endParaRPr lang="en-AU" sz="1400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47686" y="6291601"/>
            <a:ext cx="10081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AU" sz="1200" b="1" dirty="0" smtClean="0"/>
              <a:t>Inputs</a:t>
            </a:r>
          </a:p>
          <a:p>
            <a:pPr algn="l"/>
            <a:r>
              <a:rPr lang="en-AU" sz="1200" b="1" dirty="0" smtClean="0"/>
              <a:t> </a:t>
            </a:r>
            <a:endParaRPr lang="en-AU" sz="1200" b="1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247969" y="3154143"/>
            <a:ext cx="1513028" cy="272172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AU" sz="1400" dirty="0" smtClean="0"/>
              <a:t>Technical </a:t>
            </a:r>
            <a:r>
              <a:rPr lang="en-AU" sz="1400" dirty="0"/>
              <a:t>advice</a:t>
            </a:r>
          </a:p>
          <a:p>
            <a:pPr algn="l"/>
            <a:r>
              <a:rPr lang="en-AU" sz="1400" dirty="0" smtClean="0"/>
              <a:t>CF mentorship </a:t>
            </a:r>
          </a:p>
          <a:p>
            <a:pPr algn="l"/>
            <a:r>
              <a:rPr lang="en-AU" sz="1400" dirty="0" smtClean="0"/>
              <a:t>Training &amp; </a:t>
            </a:r>
          </a:p>
          <a:p>
            <a:pPr algn="l"/>
            <a:r>
              <a:rPr lang="en-AU" sz="1400" dirty="0" smtClean="0"/>
              <a:t>workshops </a:t>
            </a:r>
          </a:p>
          <a:p>
            <a:pPr algn="l"/>
            <a:r>
              <a:rPr lang="en-AU" sz="1400" dirty="0" smtClean="0"/>
              <a:t>Common terms</a:t>
            </a:r>
            <a:endParaRPr lang="en-AU" sz="1400" dirty="0"/>
          </a:p>
          <a:p>
            <a:pPr algn="l"/>
            <a:r>
              <a:rPr lang="en-AU" sz="1400" dirty="0" smtClean="0"/>
              <a:t>M&amp;E </a:t>
            </a:r>
            <a:r>
              <a:rPr lang="en-AU" sz="1400" dirty="0"/>
              <a:t>tools &amp; </a:t>
            </a:r>
            <a:endParaRPr lang="en-AU" sz="1400" dirty="0" smtClean="0"/>
          </a:p>
          <a:p>
            <a:pPr algn="l"/>
            <a:r>
              <a:rPr lang="en-AU" sz="1400" dirty="0" smtClean="0"/>
              <a:t>systems</a:t>
            </a:r>
            <a:endParaRPr lang="en-AU" sz="1400" dirty="0"/>
          </a:p>
          <a:p>
            <a:pPr algn="l"/>
            <a:r>
              <a:rPr lang="en-AU" sz="1400" dirty="0" smtClean="0"/>
              <a:t>M&amp;E </a:t>
            </a:r>
            <a:r>
              <a:rPr lang="en-AU" sz="1400" dirty="0"/>
              <a:t>Framework </a:t>
            </a:r>
            <a:endParaRPr lang="en-AU" sz="1400" dirty="0" smtClean="0"/>
          </a:p>
          <a:p>
            <a:pPr algn="l"/>
            <a:r>
              <a:rPr lang="en-AU" sz="1400" dirty="0" smtClean="0"/>
              <a:t>M&amp;E </a:t>
            </a:r>
            <a:r>
              <a:rPr lang="en-AU" sz="1400" dirty="0"/>
              <a:t>Toolkit 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590145" y="6263254"/>
            <a:ext cx="828675" cy="39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AU" sz="1200" b="1" dirty="0" smtClean="0"/>
              <a:t>Outputs </a:t>
            </a:r>
            <a:endParaRPr lang="en-AU" sz="1200" b="1" dirty="0"/>
          </a:p>
          <a:p>
            <a:pPr algn="l"/>
            <a:endParaRPr lang="en-AU" sz="1100" b="1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843808" y="2407935"/>
            <a:ext cx="1763960" cy="30502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AU" sz="1400" dirty="0"/>
              <a:t>Leadership </a:t>
            </a:r>
          </a:p>
          <a:p>
            <a:pPr algn="l"/>
            <a:r>
              <a:rPr lang="en-AU" sz="1400" dirty="0"/>
              <a:t>Exposure to external </a:t>
            </a:r>
            <a:endParaRPr lang="en-AU" sz="1400" dirty="0" smtClean="0"/>
          </a:p>
          <a:p>
            <a:pPr algn="l"/>
            <a:r>
              <a:rPr lang="en-AU" sz="1400" dirty="0" smtClean="0"/>
              <a:t>expertise.</a:t>
            </a:r>
          </a:p>
          <a:p>
            <a:pPr algn="l"/>
            <a:r>
              <a:rPr lang="en-AU" sz="1400" dirty="0"/>
              <a:t>M</a:t>
            </a:r>
            <a:r>
              <a:rPr lang="en-AU" sz="1400" dirty="0" smtClean="0"/>
              <a:t>entoring</a:t>
            </a:r>
            <a:r>
              <a:rPr lang="en-AU" sz="1400" dirty="0"/>
              <a:t>, technical </a:t>
            </a:r>
            <a:endParaRPr lang="en-AU" sz="1400" dirty="0" smtClean="0"/>
          </a:p>
          <a:p>
            <a:pPr algn="l"/>
            <a:r>
              <a:rPr lang="en-AU" sz="1400" dirty="0" smtClean="0"/>
              <a:t>advice </a:t>
            </a:r>
            <a:endParaRPr lang="en-AU" sz="1400" dirty="0"/>
          </a:p>
          <a:p>
            <a:pPr algn="l"/>
            <a:r>
              <a:rPr lang="en-AU" sz="1400" dirty="0"/>
              <a:t>Participatory, </a:t>
            </a:r>
            <a:endParaRPr lang="en-AU" sz="1400" dirty="0" smtClean="0"/>
          </a:p>
          <a:p>
            <a:pPr algn="l"/>
            <a:r>
              <a:rPr lang="en-AU" sz="1400" dirty="0" smtClean="0"/>
              <a:t>experiential learning </a:t>
            </a:r>
            <a:endParaRPr lang="en-AU" sz="1400" dirty="0"/>
          </a:p>
          <a:p>
            <a:pPr algn="l"/>
            <a:r>
              <a:rPr lang="en-AU" sz="1400" dirty="0"/>
              <a:t>Critical review &amp; </a:t>
            </a:r>
            <a:endParaRPr lang="en-AU" sz="1400" dirty="0" smtClean="0"/>
          </a:p>
          <a:p>
            <a:pPr algn="l"/>
            <a:r>
              <a:rPr lang="en-AU" sz="1400" dirty="0" smtClean="0"/>
              <a:t>reflective learning </a:t>
            </a:r>
            <a:endParaRPr lang="en-AU" sz="1400" dirty="0"/>
          </a:p>
          <a:p>
            <a:pPr algn="l"/>
            <a:r>
              <a:rPr lang="en-AU" sz="1400" dirty="0"/>
              <a:t>Modelling</a:t>
            </a:r>
          </a:p>
          <a:p>
            <a:pPr algn="l"/>
            <a:r>
              <a:rPr lang="en-AU" sz="1400" dirty="0"/>
              <a:t>M&amp;E prioritisation </a:t>
            </a:r>
            <a:endParaRPr lang="en-AU" sz="1400" dirty="0" smtClean="0"/>
          </a:p>
          <a:p>
            <a:pPr algn="l"/>
            <a:r>
              <a:rPr lang="en-AU" sz="1400" dirty="0" smtClean="0"/>
              <a:t>in </a:t>
            </a:r>
            <a:r>
              <a:rPr lang="en-AU" sz="1400" dirty="0"/>
              <a:t>planning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131840" y="6205562"/>
            <a:ext cx="1116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AU" sz="1200" b="1" dirty="0" smtClean="0"/>
              <a:t> Processes</a:t>
            </a:r>
            <a:endParaRPr lang="en-AU" sz="1200" b="1" dirty="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717930" y="1308156"/>
            <a:ext cx="2116881" cy="39318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AU" sz="1400" dirty="0" smtClean="0"/>
              <a:t>M&amp;E </a:t>
            </a:r>
            <a:r>
              <a:rPr lang="en-AU" sz="1400" dirty="0"/>
              <a:t>planning &amp; </a:t>
            </a:r>
          </a:p>
          <a:p>
            <a:pPr algn="l"/>
            <a:r>
              <a:rPr lang="en-AU" sz="1400" dirty="0"/>
              <a:t>implementation </a:t>
            </a:r>
          </a:p>
          <a:p>
            <a:pPr algn="l"/>
            <a:r>
              <a:rPr lang="en-AU" sz="1400" dirty="0"/>
              <a:t>systems developed </a:t>
            </a:r>
            <a:endParaRPr lang="en-AU" sz="1400" dirty="0" smtClean="0"/>
          </a:p>
          <a:p>
            <a:pPr algn="l"/>
            <a:r>
              <a:rPr lang="en-AU" sz="1400" dirty="0" smtClean="0"/>
              <a:t>Staff </a:t>
            </a:r>
            <a:r>
              <a:rPr lang="en-AU" sz="1400" dirty="0"/>
              <a:t>are involved </a:t>
            </a:r>
          </a:p>
          <a:p>
            <a:pPr algn="l"/>
            <a:r>
              <a:rPr lang="en-AU" sz="1400" dirty="0"/>
              <a:t>in testing </a:t>
            </a:r>
            <a:r>
              <a:rPr lang="en-AU" sz="1400" dirty="0" smtClean="0"/>
              <a:t>M&amp;E </a:t>
            </a:r>
            <a:endParaRPr lang="en-AU" sz="1400" dirty="0"/>
          </a:p>
          <a:p>
            <a:pPr algn="l"/>
            <a:r>
              <a:rPr lang="en-AU" sz="1400" dirty="0"/>
              <a:t>tools &amp; </a:t>
            </a:r>
            <a:r>
              <a:rPr lang="en-AU" sz="1400" dirty="0" smtClean="0"/>
              <a:t>systems</a:t>
            </a:r>
            <a:endParaRPr lang="en-AU" sz="1400" dirty="0"/>
          </a:p>
          <a:p>
            <a:pPr algn="l"/>
            <a:r>
              <a:rPr lang="en-AU" sz="1400" dirty="0" smtClean="0"/>
              <a:t>Staff </a:t>
            </a:r>
            <a:r>
              <a:rPr lang="en-AU" sz="1400" dirty="0"/>
              <a:t>are aware of </a:t>
            </a:r>
            <a:r>
              <a:rPr lang="en-AU" sz="1400" dirty="0" smtClean="0"/>
              <a:t>&amp;</a:t>
            </a:r>
          </a:p>
          <a:p>
            <a:pPr algn="l"/>
            <a:r>
              <a:rPr lang="en-AU" sz="1400" dirty="0" smtClean="0"/>
              <a:t>using them</a:t>
            </a:r>
          </a:p>
          <a:p>
            <a:pPr algn="l"/>
            <a:r>
              <a:rPr lang="en-AU" sz="1400" dirty="0" smtClean="0"/>
              <a:t>↑staff </a:t>
            </a:r>
            <a:r>
              <a:rPr lang="en-AU" sz="1400" dirty="0"/>
              <a:t>M&amp;E </a:t>
            </a:r>
            <a:endParaRPr lang="en-AU" sz="1400" dirty="0" smtClean="0"/>
          </a:p>
          <a:p>
            <a:pPr algn="l"/>
            <a:r>
              <a:rPr lang="en-AU" sz="1400" dirty="0" smtClean="0"/>
              <a:t>understanding </a:t>
            </a:r>
            <a:r>
              <a:rPr lang="en-AU" sz="1400" dirty="0"/>
              <a:t>&amp; skills</a:t>
            </a:r>
          </a:p>
          <a:p>
            <a:pPr algn="l"/>
            <a:r>
              <a:rPr lang="en-AU" sz="1400" dirty="0" smtClean="0"/>
              <a:t>Influence </a:t>
            </a:r>
            <a:r>
              <a:rPr lang="en-AU" sz="1400" dirty="0"/>
              <a:t>of the </a:t>
            </a:r>
            <a:endParaRPr lang="en-AU" sz="1400" dirty="0" smtClean="0"/>
          </a:p>
          <a:p>
            <a:pPr algn="l"/>
            <a:r>
              <a:rPr lang="en-AU" sz="1400" dirty="0" smtClean="0"/>
              <a:t>critical friend</a:t>
            </a:r>
          </a:p>
          <a:p>
            <a:pPr algn="l"/>
            <a:r>
              <a:rPr lang="en-AU" sz="1400" dirty="0" smtClean="0"/>
              <a:t>model </a:t>
            </a:r>
            <a:r>
              <a:rPr lang="en-AU" sz="1400" dirty="0"/>
              <a:t>is </a:t>
            </a:r>
            <a:r>
              <a:rPr lang="en-AU" sz="1400" dirty="0" smtClean="0"/>
              <a:t>demonstrated</a:t>
            </a:r>
            <a:endParaRPr lang="en-AU" sz="1400" dirty="0"/>
          </a:p>
          <a:p>
            <a:pPr algn="l"/>
            <a:r>
              <a:rPr lang="en-AU" sz="1400" dirty="0" smtClean="0"/>
              <a:t>Common M&amp;E</a:t>
            </a:r>
          </a:p>
          <a:p>
            <a:pPr algn="l"/>
            <a:r>
              <a:rPr lang="en-AU" sz="1400" dirty="0" smtClean="0"/>
              <a:t>Language is in place</a:t>
            </a:r>
            <a:endParaRPr lang="en-AU" sz="1400" dirty="0"/>
          </a:p>
          <a:p>
            <a:pPr algn="l"/>
            <a:r>
              <a:rPr lang="en-AU" sz="1400" dirty="0" smtClean="0"/>
              <a:t>Toolkit </a:t>
            </a:r>
            <a:r>
              <a:rPr lang="en-AU" sz="1400" dirty="0"/>
              <a:t>reflects </a:t>
            </a:r>
            <a:r>
              <a:rPr lang="en-AU" sz="1400" dirty="0" smtClean="0"/>
              <a:t>staff </a:t>
            </a:r>
          </a:p>
          <a:p>
            <a:pPr algn="l"/>
            <a:r>
              <a:rPr lang="en-AU" sz="1400" dirty="0"/>
              <a:t>n</a:t>
            </a:r>
            <a:r>
              <a:rPr lang="en-AU" sz="1400" dirty="0" smtClean="0"/>
              <a:t>eeds and is valued</a:t>
            </a:r>
            <a:endParaRPr lang="en-AU" sz="1400" dirty="0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948264" y="131936"/>
            <a:ext cx="1944216" cy="4759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AU" sz="1400" dirty="0" smtClean="0"/>
              <a:t>Project </a:t>
            </a:r>
            <a:r>
              <a:rPr lang="en-AU" sz="1400" dirty="0"/>
              <a:t>outcome </a:t>
            </a:r>
            <a:endParaRPr lang="en-AU" sz="1400" dirty="0" smtClean="0"/>
          </a:p>
          <a:p>
            <a:pPr algn="l"/>
            <a:r>
              <a:rPr lang="en-AU" sz="1400" dirty="0" smtClean="0"/>
              <a:t>data </a:t>
            </a:r>
            <a:r>
              <a:rPr lang="en-AU" sz="1400" dirty="0"/>
              <a:t>is captured</a:t>
            </a:r>
          </a:p>
          <a:p>
            <a:pPr algn="l"/>
            <a:r>
              <a:rPr lang="en-AU" sz="1400" dirty="0"/>
              <a:t>Commission is </a:t>
            </a:r>
            <a:endParaRPr lang="en-AU" sz="1400" dirty="0" smtClean="0"/>
          </a:p>
          <a:p>
            <a:pPr algn="l"/>
            <a:r>
              <a:rPr lang="en-AU" sz="1400" dirty="0" smtClean="0"/>
              <a:t>seen as </a:t>
            </a:r>
            <a:r>
              <a:rPr lang="en-AU" sz="1400" dirty="0"/>
              <a:t>an </a:t>
            </a:r>
            <a:endParaRPr lang="en-AU" sz="1400" dirty="0" smtClean="0"/>
          </a:p>
          <a:p>
            <a:pPr algn="l"/>
            <a:r>
              <a:rPr lang="en-AU" sz="1400" dirty="0" smtClean="0"/>
              <a:t>evaluating organisation</a:t>
            </a:r>
          </a:p>
          <a:p>
            <a:pPr algn="l"/>
            <a:r>
              <a:rPr lang="en-AU" sz="1400" dirty="0" smtClean="0"/>
              <a:t>Effective projects can </a:t>
            </a:r>
          </a:p>
          <a:p>
            <a:pPr algn="l"/>
            <a:r>
              <a:rPr lang="en-AU" sz="1400" dirty="0" smtClean="0"/>
              <a:t>be identified</a:t>
            </a:r>
            <a:endParaRPr lang="en-AU" sz="1400" dirty="0"/>
          </a:p>
          <a:p>
            <a:pPr algn="l"/>
            <a:r>
              <a:rPr lang="en-AU" sz="1400" dirty="0"/>
              <a:t>Evaluation plans </a:t>
            </a:r>
            <a:endParaRPr lang="en-AU" sz="1400" dirty="0" smtClean="0"/>
          </a:p>
          <a:p>
            <a:pPr algn="l"/>
            <a:r>
              <a:rPr lang="en-AU" sz="1400" dirty="0" smtClean="0"/>
              <a:t>are </a:t>
            </a:r>
            <a:r>
              <a:rPr lang="en-AU" sz="1400" dirty="0"/>
              <a:t>routinely evident </a:t>
            </a:r>
          </a:p>
          <a:p>
            <a:pPr algn="l"/>
            <a:r>
              <a:rPr lang="en-AU" sz="1400" dirty="0"/>
              <a:t>Common M&amp;E </a:t>
            </a:r>
            <a:endParaRPr lang="en-AU" sz="1400" dirty="0" smtClean="0"/>
          </a:p>
          <a:p>
            <a:pPr algn="l"/>
            <a:r>
              <a:rPr lang="en-AU" sz="1400" dirty="0" smtClean="0"/>
              <a:t>terms </a:t>
            </a:r>
            <a:r>
              <a:rPr lang="en-AU" sz="1400" dirty="0"/>
              <a:t>&amp; approaches </a:t>
            </a:r>
            <a:endParaRPr lang="en-AU" sz="1400" dirty="0" smtClean="0"/>
          </a:p>
          <a:p>
            <a:pPr algn="l"/>
            <a:r>
              <a:rPr lang="en-AU" sz="1400" dirty="0" smtClean="0"/>
              <a:t>the </a:t>
            </a:r>
            <a:r>
              <a:rPr lang="en-AU" sz="1400" dirty="0"/>
              <a:t>Commission </a:t>
            </a:r>
          </a:p>
          <a:p>
            <a:pPr algn="l"/>
            <a:r>
              <a:rPr lang="en-AU" sz="1400" dirty="0" smtClean="0"/>
              <a:t>↑staff confidence </a:t>
            </a:r>
          </a:p>
          <a:p>
            <a:pPr algn="l"/>
            <a:r>
              <a:rPr lang="en-AU" sz="1400" dirty="0" smtClean="0"/>
              <a:t>&amp; </a:t>
            </a:r>
            <a:r>
              <a:rPr lang="en-AU" sz="1400" dirty="0"/>
              <a:t>experience </a:t>
            </a:r>
          </a:p>
          <a:p>
            <a:pPr algn="l"/>
            <a:r>
              <a:rPr lang="en-AU" sz="1400" dirty="0"/>
              <a:t>User </a:t>
            </a:r>
            <a:r>
              <a:rPr lang="en-AU" sz="1400" dirty="0" smtClean="0"/>
              <a:t>friendly</a:t>
            </a:r>
          </a:p>
          <a:p>
            <a:pPr algn="l"/>
            <a:r>
              <a:rPr lang="en-AU" sz="1400" dirty="0" smtClean="0"/>
              <a:t>tools available &amp;used</a:t>
            </a:r>
            <a:endParaRPr lang="en-AU" sz="1400" dirty="0"/>
          </a:p>
          <a:p>
            <a:pPr algn="l"/>
            <a:r>
              <a:rPr lang="en-AU" sz="1400" dirty="0" smtClean="0"/>
              <a:t>M&amp;E framework in </a:t>
            </a:r>
          </a:p>
          <a:p>
            <a:pPr algn="l"/>
            <a:r>
              <a:rPr lang="en-AU" sz="1400" dirty="0" smtClean="0"/>
              <a:t>place &amp; operational.</a:t>
            </a:r>
          </a:p>
          <a:p>
            <a:pPr algn="l"/>
            <a:r>
              <a:rPr lang="en-AU" sz="1400" dirty="0" smtClean="0"/>
              <a:t>Compelling evidence </a:t>
            </a:r>
          </a:p>
          <a:p>
            <a:pPr algn="l"/>
            <a:r>
              <a:rPr lang="en-AU" sz="1400" dirty="0" smtClean="0"/>
              <a:t>Of contribution </a:t>
            </a:r>
            <a:r>
              <a:rPr lang="en-AU" sz="1400" dirty="0"/>
              <a:t>to </a:t>
            </a:r>
            <a:endParaRPr lang="en-AU" sz="1400" dirty="0" smtClean="0"/>
          </a:p>
          <a:p>
            <a:pPr algn="l"/>
            <a:r>
              <a:rPr lang="en-AU" sz="1400" dirty="0" smtClean="0"/>
              <a:t>human rights</a:t>
            </a:r>
            <a:endParaRPr lang="en-AU" sz="1400" dirty="0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7092280" y="6127867"/>
            <a:ext cx="1871761" cy="41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AU" sz="1200" b="1" dirty="0" smtClean="0"/>
              <a:t>Intermediate </a:t>
            </a:r>
            <a:r>
              <a:rPr lang="en-AU" sz="1200" b="1" dirty="0"/>
              <a:t>outcomes 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788024" y="6183297"/>
            <a:ext cx="176463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AU" sz="1200" b="1" dirty="0" smtClean="0"/>
              <a:t>Immediate outcomes</a:t>
            </a:r>
            <a:endParaRPr lang="en-AU" sz="1200" b="1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971599" y="6318131"/>
            <a:ext cx="432049" cy="17178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544972" y="6276791"/>
            <a:ext cx="432049" cy="17178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267129" y="6276791"/>
            <a:ext cx="432049" cy="17178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588670" y="6276790"/>
            <a:ext cx="432049" cy="17178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0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908720"/>
            <a:ext cx="6781800" cy="867544"/>
          </a:xfrm>
        </p:spPr>
        <p:txBody>
          <a:bodyPr/>
          <a:lstStyle/>
          <a:p>
            <a:r>
              <a:rPr lang="en-AU" sz="3200" dirty="0" smtClean="0"/>
              <a:t>Leadership : internal change agents</a:t>
            </a:r>
            <a:endParaRPr lang="en-AU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844824"/>
            <a:ext cx="7272808" cy="4725144"/>
          </a:xfrm>
        </p:spPr>
        <p:txBody>
          <a:bodyPr/>
          <a:lstStyle/>
          <a:p>
            <a:r>
              <a:rPr lang="en-AU" sz="2000" b="1" dirty="0" smtClean="0"/>
              <a:t>Director </a:t>
            </a:r>
          </a:p>
          <a:p>
            <a:pPr lvl="1"/>
            <a:r>
              <a:rPr lang="en-AU" dirty="0" smtClean="0">
                <a:cs typeface="+mn-cs"/>
              </a:rPr>
              <a:t>Executive liaison &amp; influence</a:t>
            </a:r>
          </a:p>
          <a:p>
            <a:pPr marL="800100" lvl="3" indent="-342900"/>
            <a:r>
              <a:rPr lang="en-AU" sz="2000" dirty="0" smtClean="0">
                <a:cs typeface="+mn-cs"/>
              </a:rPr>
              <a:t>Strategic leadership &amp; outlook</a:t>
            </a:r>
          </a:p>
          <a:p>
            <a:pPr marL="800100" lvl="3" indent="-342900"/>
            <a:r>
              <a:rPr lang="en-AU" sz="2000" dirty="0" smtClean="0">
                <a:cs typeface="+mn-cs"/>
              </a:rPr>
              <a:t>Authority </a:t>
            </a:r>
            <a:endParaRPr lang="en-AU" sz="1400" dirty="0" smtClean="0">
              <a:cs typeface="+mn-cs"/>
            </a:endParaRPr>
          </a:p>
          <a:p>
            <a:pPr marL="342900" lvl="3" indent="-342900">
              <a:buChar char="•"/>
            </a:pPr>
            <a:r>
              <a:rPr lang="en-AU" sz="2000" b="1" dirty="0" smtClean="0"/>
              <a:t>SPPT Project staff</a:t>
            </a:r>
          </a:p>
          <a:p>
            <a:pPr lvl="1"/>
            <a:r>
              <a:rPr lang="en-AU" dirty="0" smtClean="0"/>
              <a:t>Project management</a:t>
            </a:r>
          </a:p>
          <a:p>
            <a:pPr marL="800100" lvl="3" indent="-342900"/>
            <a:r>
              <a:rPr lang="en-AU" sz="2000" dirty="0" smtClean="0"/>
              <a:t>Capacity &amp; capability</a:t>
            </a:r>
          </a:p>
          <a:p>
            <a:pPr marL="800100" lvl="3" indent="-342900"/>
            <a:r>
              <a:rPr lang="en-AU" sz="2000" dirty="0" smtClean="0"/>
              <a:t>Energy, enthusiasm, excitement.</a:t>
            </a:r>
            <a:endParaRPr lang="en-AU" sz="1400" dirty="0" smtClean="0">
              <a:cs typeface="+mn-cs"/>
            </a:endParaRPr>
          </a:p>
          <a:p>
            <a:r>
              <a:rPr lang="en-AU" sz="2000" b="1" dirty="0" smtClean="0"/>
              <a:t>Champions group </a:t>
            </a:r>
          </a:p>
          <a:p>
            <a:pPr lvl="1"/>
            <a:r>
              <a:rPr lang="en-AU" dirty="0" smtClean="0"/>
              <a:t>Staff member from each team</a:t>
            </a:r>
          </a:p>
          <a:p>
            <a:pPr lvl="1"/>
            <a:r>
              <a:rPr lang="en-AU" dirty="0" smtClean="0"/>
              <a:t>Two way team conduit</a:t>
            </a:r>
          </a:p>
          <a:p>
            <a:pPr lvl="1"/>
            <a:r>
              <a:rPr lang="en-AU" dirty="0" smtClean="0"/>
              <a:t>Views &amp; voice</a:t>
            </a:r>
          </a:p>
          <a:p>
            <a:pPr lvl="1"/>
            <a:r>
              <a:rPr lang="en-AU" dirty="0" smtClean="0"/>
              <a:t>Engagement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sz="2400" dirty="0">
              <a:cs typeface="+mn-cs"/>
            </a:endParaRPr>
          </a:p>
          <a:p>
            <a:pPr lvl="1"/>
            <a:endParaRPr lang="en-AU" dirty="0"/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16632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6781800" cy="1008112"/>
          </a:xfrm>
        </p:spPr>
        <p:txBody>
          <a:bodyPr/>
          <a:lstStyle/>
          <a:p>
            <a:r>
              <a:rPr lang="en-AU" sz="3400" dirty="0"/>
              <a:t>E</a:t>
            </a:r>
            <a:r>
              <a:rPr lang="en-AU" sz="3400" dirty="0" smtClean="0"/>
              <a:t>xternal change agent: critical friend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6781800" cy="3528392"/>
          </a:xfrm>
        </p:spPr>
        <p:txBody>
          <a:bodyPr/>
          <a:lstStyle/>
          <a:p>
            <a:pPr marL="0" lvl="1" indent="0">
              <a:buNone/>
            </a:pPr>
            <a:endParaRPr lang="en-AU" sz="2800" i="1" dirty="0">
              <a:cs typeface="+mn-cs"/>
            </a:endParaRPr>
          </a:p>
          <a:p>
            <a:r>
              <a:rPr lang="en-AU" sz="2800" dirty="0" smtClean="0"/>
              <a:t>Credibility &amp; independence</a:t>
            </a:r>
          </a:p>
          <a:p>
            <a:r>
              <a:rPr lang="en-AU" sz="2800" dirty="0" smtClean="0"/>
              <a:t>Technical expertise &amp; advice</a:t>
            </a:r>
            <a:endParaRPr lang="en-AU" sz="2800" dirty="0"/>
          </a:p>
          <a:p>
            <a:r>
              <a:rPr lang="en-AU" sz="2800" dirty="0" smtClean="0"/>
              <a:t>Coaching, training, tailored workshops</a:t>
            </a:r>
          </a:p>
          <a:p>
            <a:r>
              <a:rPr lang="en-AU" sz="2800" dirty="0" smtClean="0"/>
              <a:t>Mentoring [SPPT project lead staff]</a:t>
            </a:r>
          </a:p>
          <a:p>
            <a:r>
              <a:rPr lang="en-AU" sz="2800" dirty="0" smtClean="0"/>
              <a:t>Relationship – complex &amp; multifaceted</a:t>
            </a:r>
          </a:p>
          <a:p>
            <a:pPr lvl="1"/>
            <a:r>
              <a:rPr lang="en-AU" dirty="0" smtClean="0"/>
              <a:t>Mediation…safety-net…brokerage…and more…</a:t>
            </a:r>
          </a:p>
          <a:p>
            <a:pPr marL="0" indent="0">
              <a:buNone/>
            </a:pPr>
            <a:endParaRPr lang="en-AU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WWS logo reverse2.jpg"/>
          <p:cNvPicPr/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16632"/>
            <a:ext cx="29523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ission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6923</TotalTime>
  <Words>1079</Words>
  <Application>Microsoft Office PowerPoint</Application>
  <PresentationFormat>On-screen Show (4:3)</PresentationFormat>
  <Paragraphs>291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Commission Presentation</vt:lpstr>
      <vt:lpstr>All on board: Building organisational CAPACITY TO capture the IMPACT of INFLUENCE</vt:lpstr>
      <vt:lpstr> Background</vt:lpstr>
      <vt:lpstr>PowerPoint Presentation</vt:lpstr>
      <vt:lpstr>Context</vt:lpstr>
      <vt:lpstr>Our model</vt:lpstr>
      <vt:lpstr>Change theories &amp; approaches</vt:lpstr>
      <vt:lpstr>PowerPoint Presentation</vt:lpstr>
      <vt:lpstr>Leadership : internal change agents</vt:lpstr>
      <vt:lpstr>External change agent: critical friend</vt:lpstr>
      <vt:lpstr>Activities to date</vt:lpstr>
      <vt:lpstr>Key results and achievements</vt:lpstr>
      <vt:lpstr>Challenges &amp; road humps!</vt:lpstr>
      <vt:lpstr>Critical friend perspective</vt:lpstr>
      <vt:lpstr>PowerPoint Presentation</vt:lpstr>
      <vt:lpstr> Evidence of change: Staff survey </vt:lpstr>
      <vt:lpstr>Leadership from multiple elements</vt:lpstr>
      <vt:lpstr>Sustained presence of the critical-friend</vt:lpstr>
      <vt:lpstr>   Embedding of systems &amp; planning processes</vt:lpstr>
      <vt:lpstr>Culture change?</vt:lpstr>
      <vt:lpstr>Capability change?</vt:lpstr>
      <vt:lpstr>But not all are aboard…</vt:lpstr>
      <vt:lpstr>It works: takeaways &amp; tactics</vt:lpstr>
      <vt:lpstr>……takeaways &amp; tactics</vt:lpstr>
      <vt:lpstr>Where to next?</vt:lpstr>
      <vt:lpstr>Thank you</vt:lpstr>
    </vt:vector>
  </TitlesOfParts>
  <Company>Human Rights and Equal Opportunity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McAlary</dc:creator>
  <cp:lastModifiedBy>system administrator</cp:lastModifiedBy>
  <cp:revision>184</cp:revision>
  <cp:lastPrinted>2011-09-01T21:53:36Z</cp:lastPrinted>
  <dcterms:created xsi:type="dcterms:W3CDTF">2008-11-20T23:10:42Z</dcterms:created>
  <dcterms:modified xsi:type="dcterms:W3CDTF">2011-09-01T23:28:56Z</dcterms:modified>
</cp:coreProperties>
</file>